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C173-01FD-457B-ABFE-FAF81C8BE332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01F4-93D4-4424-86D4-AD54A8CF1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C173-01FD-457B-ABFE-FAF81C8BE332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01F4-93D4-4424-86D4-AD54A8CF1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C173-01FD-457B-ABFE-FAF81C8BE332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01F4-93D4-4424-86D4-AD54A8CF1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C173-01FD-457B-ABFE-FAF81C8BE332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01F4-93D4-4424-86D4-AD54A8CF1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C173-01FD-457B-ABFE-FAF81C8BE332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01F4-93D4-4424-86D4-AD54A8CF1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C173-01FD-457B-ABFE-FAF81C8BE332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01F4-93D4-4424-86D4-AD54A8CF1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C173-01FD-457B-ABFE-FAF81C8BE332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01F4-93D4-4424-86D4-AD54A8CF1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C173-01FD-457B-ABFE-FAF81C8BE332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01F4-93D4-4424-86D4-AD54A8CF1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C173-01FD-457B-ABFE-FAF81C8BE332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01F4-93D4-4424-86D4-AD54A8CF1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C173-01FD-457B-ABFE-FAF81C8BE332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01F4-93D4-4424-86D4-AD54A8CF1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C173-01FD-457B-ABFE-FAF81C8BE332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601F4-93D4-4424-86D4-AD54A8CF1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5C173-01FD-457B-ABFE-FAF81C8BE332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601F4-93D4-4424-86D4-AD54A8CF10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85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Cells – their structure and function</a:t>
            </a:r>
            <a:endParaRPr lang="en-US" sz="2400" dirty="0"/>
          </a:p>
        </p:txBody>
      </p:sp>
      <p:pic>
        <p:nvPicPr>
          <p:cNvPr id="11266" name="Picture 2" descr="http://kenpitts.net/bio/cells/animal_ce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3515782" cy="2514600"/>
          </a:xfrm>
          <a:prstGeom prst="rect">
            <a:avLst/>
          </a:prstGeom>
          <a:noFill/>
        </p:spPr>
      </p:pic>
      <p:pic>
        <p:nvPicPr>
          <p:cNvPr id="11268" name="Picture 4" descr="http://kenpitts.net/bio/cells/plant_ce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057400"/>
            <a:ext cx="3629025" cy="26860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3000" y="4876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Animal Cell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4953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Plant Cell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71600" y="990600"/>
          <a:ext cx="6096000" cy="5257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0200"/>
                <a:gridCol w="14478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Prokaryotic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Eukaryotic Animal</a:t>
                      </a:r>
                      <a:r>
                        <a:rPr lang="en-US" baseline="0" dirty="0" smtClean="0"/>
                        <a:t>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Eukaryotic Plant</a:t>
                      </a:r>
                      <a:r>
                        <a:rPr lang="en-US" baseline="0" dirty="0" smtClean="0"/>
                        <a:t> Cell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 membrane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 wall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Nucleus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Ribosomes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Endoplasmic reticulum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Golgi apparatus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Lysosomes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Vacuoles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Mitochondria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Chloroplasts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Cytoskeleton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3810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Comparison of Cells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Transport Through the Cell Membrane</a:t>
            </a:r>
            <a:endParaRPr lang="en-US" sz="2400" dirty="0"/>
          </a:p>
        </p:txBody>
      </p:sp>
      <p:pic>
        <p:nvPicPr>
          <p:cNvPr id="3" name="Picture 2" descr="http://library.thinkquest.org/C004535/media/cell_membra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5181600" cy="394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096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Diffusion </a:t>
            </a:r>
            <a:r>
              <a:rPr lang="en-US" sz="2400" dirty="0" smtClean="0"/>
              <a:t>– movement of materials from areas of high concentration to areas of low concentration, does not require energy</a:t>
            </a:r>
            <a:endParaRPr lang="en-US" sz="2400" dirty="0"/>
          </a:p>
        </p:txBody>
      </p:sp>
      <p:pic>
        <p:nvPicPr>
          <p:cNvPr id="22530" name="Picture 2" descr="http://acsbiology.info/images/diffus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438400"/>
            <a:ext cx="5629275" cy="3590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Osmosis</a:t>
            </a:r>
            <a:r>
              <a:rPr lang="en-US" sz="2400" dirty="0" smtClean="0"/>
              <a:t> – diffusion of water through a selectively permeable membrane</a:t>
            </a:r>
            <a:endParaRPr lang="en-US" sz="2400" dirty="0"/>
          </a:p>
        </p:txBody>
      </p:sp>
      <p:pic>
        <p:nvPicPr>
          <p:cNvPr id="25604" name="Picture 4" descr="http://www.emc.maricopa.edu/faculty/farabee/BIOBK/aplantturg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6934200" cy="4227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8382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Facilitated diffusion </a:t>
            </a:r>
            <a:r>
              <a:rPr lang="en-US" sz="2400" dirty="0" smtClean="0"/>
              <a:t>– movement of molecules from areas of high concentration to areas of low concentration through protein channels</a:t>
            </a:r>
            <a:endParaRPr lang="en-US" sz="2400" dirty="0"/>
          </a:p>
        </p:txBody>
      </p:sp>
      <p:pic>
        <p:nvPicPr>
          <p:cNvPr id="1026" name="Picture 2" descr="http://www.williamsclass.com/SeventhScienceWork/ImagesCellBricks/facilitatedDiffu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5999"/>
            <a:ext cx="5334000" cy="399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Isotonic, Hypotonic, Hypertonic Solutions</a:t>
            </a:r>
            <a:endParaRPr lang="en-US" sz="2400" dirty="0"/>
          </a:p>
        </p:txBody>
      </p:sp>
      <p:pic>
        <p:nvPicPr>
          <p:cNvPr id="26626" name="Picture 2" descr="http://t0.gstatic.com/images?q=tbn:ANd9GcRvY37JyeIu0zXvNsOsfuA6ApeIUxUsz3eIOUqr4TT8tGIQmLL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371600"/>
            <a:ext cx="3810000" cy="4639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382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Active Transport </a:t>
            </a:r>
            <a:r>
              <a:rPr lang="en-US" sz="2400" dirty="0" smtClean="0"/>
              <a:t>– movement of material from an area of low concentration to an area of high concentration; requires ATP energy</a:t>
            </a:r>
            <a:endParaRPr lang="en-US" sz="2400" dirty="0"/>
          </a:p>
        </p:txBody>
      </p:sp>
      <p:pic>
        <p:nvPicPr>
          <p:cNvPr id="28674" name="Picture 2" descr="http://schoolworkhelper.net/wp-content/uploads/2010/07/active_trans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133600"/>
            <a:ext cx="3352800" cy="4117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14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Sometimes a cell </a:t>
            </a:r>
            <a:r>
              <a:rPr lang="en-US" sz="2400" b="1" dirty="0" smtClean="0">
                <a:solidFill>
                  <a:srgbClr val="C00000"/>
                </a:solidFill>
              </a:rPr>
              <a:t>is</a:t>
            </a:r>
            <a:r>
              <a:rPr lang="en-US" sz="2400" dirty="0" smtClean="0"/>
              <a:t> an organism.  Examples are bacteria, yeast, and protozoa.</a:t>
            </a:r>
          </a:p>
        </p:txBody>
      </p:sp>
      <p:pic>
        <p:nvPicPr>
          <p:cNvPr id="29698" name="Picture 2" descr="http://images.tutorvista.com/content/feed/u2077/Unicellular%20Organism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0"/>
            <a:ext cx="4762500" cy="1924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906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Multicellular</a:t>
            </a:r>
            <a:r>
              <a:rPr lang="en-US" sz="2400" dirty="0" smtClean="0"/>
              <a:t> organisms have specialized cells that perform particular functions in the organism.</a:t>
            </a:r>
            <a:endParaRPr lang="en-US" sz="2400" dirty="0"/>
          </a:p>
        </p:txBody>
      </p:sp>
      <p:pic>
        <p:nvPicPr>
          <p:cNvPr id="30722" name="Picture 2" descr="http://images.medicinenet.com/images/illustrations/blood_ce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33600"/>
            <a:ext cx="1676400" cy="1831893"/>
          </a:xfrm>
          <a:prstGeom prst="rect">
            <a:avLst/>
          </a:prstGeom>
          <a:noFill/>
        </p:spPr>
      </p:pic>
      <p:pic>
        <p:nvPicPr>
          <p:cNvPr id="30724" name="Picture 4" descr="http://www.popsci.com/files/imagecache/article_image_large/articles/nerve%20c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895600"/>
            <a:ext cx="2309042" cy="182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4200" y="4876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Nerve cell</a:t>
            </a:r>
            <a:endParaRPr lang="en-US" dirty="0"/>
          </a:p>
        </p:txBody>
      </p:sp>
      <p:pic>
        <p:nvPicPr>
          <p:cNvPr id="30726" name="Picture 6" descr="http://clcpages.clcillinois.edu/home/bio567/pages/newtissues/Skeletal%20muscle%200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886200"/>
            <a:ext cx="2819400" cy="211735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24600" y="61722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Skeletal Muscle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382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Levels of organization in a </a:t>
            </a:r>
            <a:r>
              <a:rPr lang="en-US" sz="2400" dirty="0" err="1" smtClean="0"/>
              <a:t>multicellular</a:t>
            </a:r>
            <a:r>
              <a:rPr lang="en-US" sz="2400" dirty="0" smtClean="0"/>
              <a:t> organism are individual cells, tissues, organs, and organ systems.</a:t>
            </a:r>
            <a:endParaRPr lang="en-US" sz="2400" dirty="0"/>
          </a:p>
        </p:txBody>
      </p:sp>
      <p:pic>
        <p:nvPicPr>
          <p:cNvPr id="31746" name="Picture 2" descr="http://www.ptbeach.com/167020813143947783/lib/167020813143947783/levels_of_organiz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743200"/>
            <a:ext cx="6522286" cy="247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14400"/>
            <a:ext cx="701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did we discover cells?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Anton van Leeuwenhoek created the first microscope using a single lens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Robert Hooke used one of the first microscopes to look at thin pieces of cork (plant) and found tiny chambers which he called “cells”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40386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Discoveries of these scientists and others led to the Cell Theory (text p. 170-171)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Cell Theory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All living things are composed of cells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Cells are the basic units of structure and function in living things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New cells are produced from existing cells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3733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Cells can be divided into 2 types:  eukaryotes and prokaryotes.</a:t>
            </a:r>
            <a:endParaRPr lang="en-US" sz="2400" dirty="0"/>
          </a:p>
        </p:txBody>
      </p:sp>
      <p:pic>
        <p:nvPicPr>
          <p:cNvPr id="14340" name="Picture 4" descr="http://www.daviddarling.info/images/cell_typ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648200"/>
            <a:ext cx="4286250" cy="179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75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Basic Cell Structures</a:t>
            </a:r>
          </a:p>
          <a:p>
            <a:endParaRPr lang="en-US" sz="2400" dirty="0"/>
          </a:p>
          <a:p>
            <a:r>
              <a:rPr lang="en-US" sz="2400" b="1" dirty="0" smtClean="0"/>
              <a:t>Cell membrane </a:t>
            </a:r>
            <a:r>
              <a:rPr lang="en-US" sz="2400" dirty="0" smtClean="0"/>
              <a:t>– thin, flexible barrier around the cell</a:t>
            </a:r>
          </a:p>
          <a:p>
            <a:endParaRPr lang="en-US" sz="2400" dirty="0" smtClean="0"/>
          </a:p>
          <a:p>
            <a:r>
              <a:rPr lang="en-US" sz="2400" b="1" dirty="0" smtClean="0"/>
              <a:t>Cell wall </a:t>
            </a:r>
            <a:r>
              <a:rPr lang="en-US" sz="2400" dirty="0" smtClean="0"/>
              <a:t>– strong layer around cell membrane in plant cells</a:t>
            </a:r>
          </a:p>
          <a:p>
            <a:endParaRPr lang="en-US" sz="2400" dirty="0" smtClean="0"/>
          </a:p>
          <a:p>
            <a:r>
              <a:rPr lang="en-US" sz="2400" b="1" dirty="0" smtClean="0"/>
              <a:t>Nucleus</a:t>
            </a:r>
            <a:r>
              <a:rPr lang="en-US" sz="2400" dirty="0" smtClean="0"/>
              <a:t> – contains cell’s genetic material and directs the synthesis of proteins that control the cell’s activities</a:t>
            </a:r>
          </a:p>
          <a:p>
            <a:endParaRPr lang="en-US" sz="2400" dirty="0" smtClean="0"/>
          </a:p>
          <a:p>
            <a:r>
              <a:rPr lang="en-US" sz="2400" b="1" dirty="0" smtClean="0"/>
              <a:t>Cytoplasm</a:t>
            </a:r>
            <a:r>
              <a:rPr lang="en-US" sz="2400" dirty="0" smtClean="0"/>
              <a:t> – jellylike substance inside the cell that contains specialized structures, transports materials throughout the cell and is the site of many chemical reactions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library.thinkquest.org/C004535/media/cell_membra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3200895" cy="2438400"/>
          </a:xfrm>
          <a:prstGeom prst="rect">
            <a:avLst/>
          </a:prstGeom>
          <a:noFill/>
        </p:spPr>
      </p:pic>
      <p:pic>
        <p:nvPicPr>
          <p:cNvPr id="16388" name="Picture 4" descr="http://micro.magnet.fsu.edu/cells/plants/images/cellwallfig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762000"/>
            <a:ext cx="3693403" cy="2057400"/>
          </a:xfrm>
          <a:prstGeom prst="rect">
            <a:avLst/>
          </a:prstGeom>
          <a:noFill/>
        </p:spPr>
      </p:pic>
      <p:pic>
        <p:nvPicPr>
          <p:cNvPr id="16390" name="Picture 6" descr="http://micro.magnet.fsu.edu/cells/animals/images/cellnucle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276600"/>
            <a:ext cx="3238500" cy="3000376"/>
          </a:xfrm>
          <a:prstGeom prst="rect">
            <a:avLst/>
          </a:prstGeom>
          <a:noFill/>
        </p:spPr>
      </p:pic>
      <p:pic>
        <p:nvPicPr>
          <p:cNvPr id="16392" name="Picture 8" descr="http://www.thinkscience.org/cellbook/cbimages/cytoplasm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200400"/>
            <a:ext cx="3540931" cy="2667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47800" y="2667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Cell Membrane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60960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Cytoplasm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9144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cells have a </a:t>
            </a:r>
            <a:r>
              <a:rPr lang="en-US" sz="2400" b="1" dirty="0" smtClean="0"/>
              <a:t>cytoskeleton </a:t>
            </a:r>
            <a:r>
              <a:rPr lang="en-US" sz="2400" dirty="0" smtClean="0"/>
              <a:t>which is a network of protein filaments that helps the cell keep its shape.  It also helps with cell movement.</a:t>
            </a:r>
            <a:endParaRPr lang="en-US" sz="2400" dirty="0"/>
          </a:p>
        </p:txBody>
      </p:sp>
      <p:pic>
        <p:nvPicPr>
          <p:cNvPr id="18434" name="Picture 2" descr="http://academic.brooklyn.cuny.edu/biology/bio4fv/page/cytoseleton1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3810000" cy="2238376"/>
          </a:xfrm>
          <a:prstGeom prst="rect">
            <a:avLst/>
          </a:prstGeom>
          <a:noFill/>
        </p:spPr>
      </p:pic>
      <p:pic>
        <p:nvPicPr>
          <p:cNvPr id="18436" name="Picture 4" descr="http://www.bionalogy.com/images/cytoskelet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667000"/>
            <a:ext cx="3429000" cy="247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4800"/>
            <a:ext cx="7086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Eukaryotic cells contain </a:t>
            </a:r>
            <a:r>
              <a:rPr lang="en-US" sz="2400" b="1" dirty="0" smtClean="0"/>
              <a:t>organelles</a:t>
            </a:r>
            <a:r>
              <a:rPr lang="en-US" sz="2400" dirty="0" smtClean="0"/>
              <a:t> that are specialized to perform specific jobs in the cell.</a:t>
            </a:r>
          </a:p>
          <a:p>
            <a:endParaRPr lang="en-US" sz="2400" dirty="0"/>
          </a:p>
          <a:p>
            <a:r>
              <a:rPr lang="en-US" sz="2400" b="1" dirty="0" err="1" smtClean="0"/>
              <a:t>Ribosomes</a:t>
            </a:r>
            <a:r>
              <a:rPr lang="en-US" sz="2400" dirty="0" smtClean="0"/>
              <a:t> – made of RNA and protein and produce proteins from instructions sent by the nucleus</a:t>
            </a:r>
          </a:p>
          <a:p>
            <a:endParaRPr lang="en-US" sz="2400" dirty="0"/>
          </a:p>
          <a:p>
            <a:r>
              <a:rPr lang="en-US" sz="2400" b="1" dirty="0" smtClean="0"/>
              <a:t>Endoplasmic Reticulum </a:t>
            </a:r>
            <a:r>
              <a:rPr lang="en-US" sz="2400" dirty="0" smtClean="0"/>
              <a:t>– makes parts of the cell membrane and modifies some proteins</a:t>
            </a:r>
          </a:p>
          <a:p>
            <a:endParaRPr lang="en-US" sz="2400" dirty="0"/>
          </a:p>
          <a:p>
            <a:r>
              <a:rPr lang="en-US" sz="2400" b="1" dirty="0" smtClean="0"/>
              <a:t>Golgi apparatus </a:t>
            </a:r>
            <a:r>
              <a:rPr lang="en-US" sz="2400" dirty="0" smtClean="0"/>
              <a:t>– attaches carbohydrates and lipids to proteins using enzymes</a:t>
            </a:r>
            <a:endParaRPr lang="en-US" sz="2400" dirty="0"/>
          </a:p>
        </p:txBody>
      </p:sp>
      <p:pic>
        <p:nvPicPr>
          <p:cNvPr id="19458" name="Picture 2" descr="http://kailyndix.files.wordpress.com/2010/01/ribos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0"/>
            <a:ext cx="1828800" cy="1764406"/>
          </a:xfrm>
          <a:prstGeom prst="rect">
            <a:avLst/>
          </a:prstGeom>
          <a:noFill/>
        </p:spPr>
      </p:pic>
      <p:pic>
        <p:nvPicPr>
          <p:cNvPr id="19460" name="Picture 4" descr="http://imcurious.wikispaces.com/file/view/endoplasmic_reticulum%255B1%255D.jpg/53227768/endoplasmic_reticulum%255B1%25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572000"/>
            <a:ext cx="2743200" cy="2060132"/>
          </a:xfrm>
          <a:prstGeom prst="rect">
            <a:avLst/>
          </a:prstGeom>
          <a:noFill/>
        </p:spPr>
      </p:pic>
      <p:pic>
        <p:nvPicPr>
          <p:cNvPr id="19462" name="Picture 6" descr="http://media-3.web.britannica.com/eb-media/52/116252-004-9615DB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114800"/>
            <a:ext cx="2514600" cy="24559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6324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Ribosome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Vacuoles</a:t>
            </a:r>
            <a:r>
              <a:rPr lang="en-US" sz="2400" dirty="0" smtClean="0"/>
              <a:t> – saclike structures that store water, salts, proteins and carbohydrates</a:t>
            </a:r>
          </a:p>
          <a:p>
            <a:endParaRPr lang="en-US" sz="2400" dirty="0"/>
          </a:p>
          <a:p>
            <a:r>
              <a:rPr lang="en-US" sz="2400" b="1" dirty="0" smtClean="0"/>
              <a:t>Chloroplasts </a:t>
            </a:r>
            <a:r>
              <a:rPr lang="en-US" sz="2400" dirty="0" smtClean="0"/>
              <a:t>– site of photosynthesis, found in plant cells, contain DNA</a:t>
            </a:r>
          </a:p>
          <a:p>
            <a:endParaRPr lang="en-US" sz="2400" dirty="0"/>
          </a:p>
          <a:p>
            <a:r>
              <a:rPr lang="en-US" sz="2400" b="1" dirty="0" smtClean="0"/>
              <a:t>Mitochondria</a:t>
            </a:r>
            <a:r>
              <a:rPr lang="en-US" sz="2400" dirty="0" smtClean="0"/>
              <a:t> – site of cellular respiration, make ATP energy from glucose molecules, contain DNA (inherited from your mother)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confluence.crbs.ucsd.edu/download/attachments/33489727/vacuole.jpg?version=1&amp;modificationDate=1309212217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4135415" cy="2514600"/>
          </a:xfrm>
          <a:prstGeom prst="rect">
            <a:avLst/>
          </a:prstGeom>
          <a:noFill/>
        </p:spPr>
      </p:pic>
      <p:pic>
        <p:nvPicPr>
          <p:cNvPr id="21508" name="Picture 4" descr="http://www.concord.org/~btinker/workbench_web/unitIII_mini/images/vacuol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609600"/>
            <a:ext cx="3140691" cy="1994562"/>
          </a:xfrm>
          <a:prstGeom prst="rect">
            <a:avLst/>
          </a:prstGeom>
          <a:noFill/>
        </p:spPr>
      </p:pic>
      <p:pic>
        <p:nvPicPr>
          <p:cNvPr id="21510" name="Picture 6" descr="http://images.wikia.com/analytical/images/d/de/Chloropla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276600"/>
            <a:ext cx="3862146" cy="2590800"/>
          </a:xfrm>
          <a:prstGeom prst="rect">
            <a:avLst/>
          </a:prstGeom>
          <a:noFill/>
        </p:spPr>
      </p:pic>
      <p:pic>
        <p:nvPicPr>
          <p:cNvPr id="21512" name="Picture 8" descr="http://micro.magnet.fsu.edu/cells/mitochondria/images/mitochondriafig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3276600"/>
            <a:ext cx="2819400" cy="29718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6096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Chloroplast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475</Words>
  <Application>Microsoft Office PowerPoint</Application>
  <PresentationFormat>On-screen Show (4:3)</PresentationFormat>
  <Paragraphs>67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Tiger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Tiger PC</dc:creator>
  <cp:lastModifiedBy>Nancy Sedita</cp:lastModifiedBy>
  <cp:revision>17</cp:revision>
  <dcterms:created xsi:type="dcterms:W3CDTF">2011-08-04T15:19:17Z</dcterms:created>
  <dcterms:modified xsi:type="dcterms:W3CDTF">2014-10-28T00:35:32Z</dcterms:modified>
</cp:coreProperties>
</file>