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1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80B825-E17F-4441-928F-0687B73CDF0F}" type="datetimeFigureOut">
              <a:rPr lang="en-US" smtClean="0"/>
              <a:t>9/4/2013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CBCFA-E074-4344-861B-CFB6C26B56BA}" type="slidenum">
              <a:rPr lang="en-US" smtClean="0"/>
              <a:t>‹#›</a:t>
            </a:fld>
            <a:endParaRPr lang="en-US"/>
          </a:p>
        </p:txBody>
      </p:sp>
    </p:spTree>
    <p:extLst>
      <p:ext uri="{BB962C8B-B14F-4D97-AF65-F5344CB8AC3E}">
        <p14:creationId xmlns:p14="http://schemas.microsoft.com/office/powerpoint/2010/main" val="2705520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80B825-E17F-4441-928F-0687B73CDF0F}" type="datetimeFigureOut">
              <a:rPr lang="en-US" smtClean="0"/>
              <a:t>9/4/2013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CBCFA-E074-4344-861B-CFB6C26B56BA}" type="slidenum">
              <a:rPr lang="en-US" smtClean="0"/>
              <a:t>‹#›</a:t>
            </a:fld>
            <a:endParaRPr lang="en-US"/>
          </a:p>
        </p:txBody>
      </p:sp>
    </p:spTree>
    <p:extLst>
      <p:ext uri="{BB962C8B-B14F-4D97-AF65-F5344CB8AC3E}">
        <p14:creationId xmlns:p14="http://schemas.microsoft.com/office/powerpoint/2010/main" val="1578076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80B825-E17F-4441-928F-0687B73CDF0F}" type="datetimeFigureOut">
              <a:rPr lang="en-US" smtClean="0"/>
              <a:t>9/4/2013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CBCFA-E074-4344-861B-CFB6C26B56BA}" type="slidenum">
              <a:rPr lang="en-US" smtClean="0"/>
              <a:t>‹#›</a:t>
            </a:fld>
            <a:endParaRPr lang="en-US"/>
          </a:p>
        </p:txBody>
      </p:sp>
    </p:spTree>
    <p:extLst>
      <p:ext uri="{BB962C8B-B14F-4D97-AF65-F5344CB8AC3E}">
        <p14:creationId xmlns:p14="http://schemas.microsoft.com/office/powerpoint/2010/main" val="157815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80B825-E17F-4441-928F-0687B73CDF0F}" type="datetimeFigureOut">
              <a:rPr lang="en-US" smtClean="0"/>
              <a:t>9/4/2013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CBCFA-E074-4344-861B-CFB6C26B56BA}" type="slidenum">
              <a:rPr lang="en-US" smtClean="0"/>
              <a:t>‹#›</a:t>
            </a:fld>
            <a:endParaRPr lang="en-US"/>
          </a:p>
        </p:txBody>
      </p:sp>
    </p:spTree>
    <p:extLst>
      <p:ext uri="{BB962C8B-B14F-4D97-AF65-F5344CB8AC3E}">
        <p14:creationId xmlns:p14="http://schemas.microsoft.com/office/powerpoint/2010/main" val="99324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80B825-E17F-4441-928F-0687B73CDF0F}" type="datetimeFigureOut">
              <a:rPr lang="en-US" smtClean="0"/>
              <a:t>9/4/2013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CBCFA-E074-4344-861B-CFB6C26B56BA}" type="slidenum">
              <a:rPr lang="en-US" smtClean="0"/>
              <a:t>‹#›</a:t>
            </a:fld>
            <a:endParaRPr lang="en-US"/>
          </a:p>
        </p:txBody>
      </p:sp>
    </p:spTree>
    <p:extLst>
      <p:ext uri="{BB962C8B-B14F-4D97-AF65-F5344CB8AC3E}">
        <p14:creationId xmlns:p14="http://schemas.microsoft.com/office/powerpoint/2010/main" val="3895956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80B825-E17F-4441-928F-0687B73CDF0F}" type="datetimeFigureOut">
              <a:rPr lang="en-US" smtClean="0"/>
              <a:t>9/4/2013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ACBCFA-E074-4344-861B-CFB6C26B56BA}" type="slidenum">
              <a:rPr lang="en-US" smtClean="0"/>
              <a:t>‹#›</a:t>
            </a:fld>
            <a:endParaRPr lang="en-US"/>
          </a:p>
        </p:txBody>
      </p:sp>
    </p:spTree>
    <p:extLst>
      <p:ext uri="{BB962C8B-B14F-4D97-AF65-F5344CB8AC3E}">
        <p14:creationId xmlns:p14="http://schemas.microsoft.com/office/powerpoint/2010/main" val="3038250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80B825-E17F-4441-928F-0687B73CDF0F}" type="datetimeFigureOut">
              <a:rPr lang="en-US" smtClean="0"/>
              <a:t>9/4/2013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ACBCFA-E074-4344-861B-CFB6C26B56BA}" type="slidenum">
              <a:rPr lang="en-US" smtClean="0"/>
              <a:t>‹#›</a:t>
            </a:fld>
            <a:endParaRPr lang="en-US"/>
          </a:p>
        </p:txBody>
      </p:sp>
    </p:spTree>
    <p:extLst>
      <p:ext uri="{BB962C8B-B14F-4D97-AF65-F5344CB8AC3E}">
        <p14:creationId xmlns:p14="http://schemas.microsoft.com/office/powerpoint/2010/main" val="1231142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80B825-E17F-4441-928F-0687B73CDF0F}" type="datetimeFigureOut">
              <a:rPr lang="en-US" smtClean="0"/>
              <a:t>9/4/2013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ACBCFA-E074-4344-861B-CFB6C26B56BA}" type="slidenum">
              <a:rPr lang="en-US" smtClean="0"/>
              <a:t>‹#›</a:t>
            </a:fld>
            <a:endParaRPr lang="en-US"/>
          </a:p>
        </p:txBody>
      </p:sp>
    </p:spTree>
    <p:extLst>
      <p:ext uri="{BB962C8B-B14F-4D97-AF65-F5344CB8AC3E}">
        <p14:creationId xmlns:p14="http://schemas.microsoft.com/office/powerpoint/2010/main" val="600303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80B825-E17F-4441-928F-0687B73CDF0F}" type="datetimeFigureOut">
              <a:rPr lang="en-US" smtClean="0"/>
              <a:t>9/4/2013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ACBCFA-E074-4344-861B-CFB6C26B56BA}" type="slidenum">
              <a:rPr lang="en-US" smtClean="0"/>
              <a:t>‹#›</a:t>
            </a:fld>
            <a:endParaRPr lang="en-US"/>
          </a:p>
        </p:txBody>
      </p:sp>
    </p:spTree>
    <p:extLst>
      <p:ext uri="{BB962C8B-B14F-4D97-AF65-F5344CB8AC3E}">
        <p14:creationId xmlns:p14="http://schemas.microsoft.com/office/powerpoint/2010/main" val="3352686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80B825-E17F-4441-928F-0687B73CDF0F}" type="datetimeFigureOut">
              <a:rPr lang="en-US" smtClean="0"/>
              <a:t>9/4/2013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ACBCFA-E074-4344-861B-CFB6C26B56BA}" type="slidenum">
              <a:rPr lang="en-US" smtClean="0"/>
              <a:t>‹#›</a:t>
            </a:fld>
            <a:endParaRPr lang="en-US"/>
          </a:p>
        </p:txBody>
      </p:sp>
    </p:spTree>
    <p:extLst>
      <p:ext uri="{BB962C8B-B14F-4D97-AF65-F5344CB8AC3E}">
        <p14:creationId xmlns:p14="http://schemas.microsoft.com/office/powerpoint/2010/main" val="2861730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80B825-E17F-4441-928F-0687B73CDF0F}" type="datetimeFigureOut">
              <a:rPr lang="en-US" smtClean="0"/>
              <a:t>9/4/2013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ACBCFA-E074-4344-861B-CFB6C26B56BA}" type="slidenum">
              <a:rPr lang="en-US" smtClean="0"/>
              <a:t>‹#›</a:t>
            </a:fld>
            <a:endParaRPr lang="en-US"/>
          </a:p>
        </p:txBody>
      </p:sp>
    </p:spTree>
    <p:extLst>
      <p:ext uri="{BB962C8B-B14F-4D97-AF65-F5344CB8AC3E}">
        <p14:creationId xmlns:p14="http://schemas.microsoft.com/office/powerpoint/2010/main" val="2036939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80B825-E17F-4441-928F-0687B73CDF0F}" type="datetimeFigureOut">
              <a:rPr lang="en-US" smtClean="0"/>
              <a:t>9/4/2013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CBCFA-E074-4344-861B-CFB6C26B56BA}" type="slidenum">
              <a:rPr lang="en-US" smtClean="0"/>
              <a:t>‹#›</a:t>
            </a:fld>
            <a:endParaRPr lang="en-US"/>
          </a:p>
        </p:txBody>
      </p:sp>
    </p:spTree>
    <p:extLst>
      <p:ext uri="{BB962C8B-B14F-4D97-AF65-F5344CB8AC3E}">
        <p14:creationId xmlns:p14="http://schemas.microsoft.com/office/powerpoint/2010/main" val="3558184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google.com/url?sa=i&amp;rct=j&amp;q=&amp;esrc=s&amp;frm=1&amp;source=images&amp;cd=&amp;cad=rja&amp;docid=BAgOccG26Ssj5M&amp;tbnid=52oD9VlJi1Q3gM:&amp;ved=0CAUQjRw&amp;url=http%3A%2F%2Fqualitypractice.blogspot.com%2F2010%2F01%2Fsix-sigma-tool-of-month-gage-r.html&amp;ei=D4UnUqK8FfLB4AOVtIHoCg&amp;bvm=bv.51495398,d.dmg&amp;psig=AFQjCNEBmEPlqAnKSF8vFm-sVFPbbcZsxw&amp;ust=1378407994027114"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google.com/url?sa=i&amp;rct=j&amp;q=&amp;esrc=s&amp;frm=1&amp;source=images&amp;cd=&amp;cad=rja&amp;docid=WwiAxcm5F8wEuM&amp;tbnid=Nreb96QDWzZTdM:&amp;ved=0CAUQjRw&amp;url=http%3A%2F%2Fcyberbridge.mcb.harvard.edu%2Fmath_2.html&amp;ei=3oYnUr-mO_L54APT3YCADw&amp;bvm=bv.51495398,d.dmg&amp;psig=AFQjCNEyk0EGOZ4wnrr5hfQh6_z40loRpg&amp;ust=1378408485199431"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url?sa=i&amp;rct=j&amp;q=&amp;esrc=s&amp;frm=1&amp;source=images&amp;cd=&amp;cad=rja&amp;docid=VA0dFYlocOWxlM&amp;tbnid=WdxVZOS2whwrEM:&amp;ved=0CAUQjRw&amp;url=http%3A%2F%2Fcelebrating200years.noaa.gov%2Fmagazine%2Ftct%2Ftct_side1.html&amp;ei=uocnUuDeCZK44AOqp4DQDA&amp;bvm=bv.51495398,d.dmg&amp;psig=AFQjCNFQgcV_0ZI2JEZr2hYW-YyDGsAyuQ&amp;ust=1378408756289162"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data:image/jpeg;base64,/9j/4AAQSkZJRgABAQAAAQABAAD/2wCEAAkGBhQQEBUUExQUFRMWGBYaFxgTFhYVGBcbFhgXHRgWFhkYGyYeGhsjGRcXHy8gJScqLSwtFR8zNTAqNSYrLCkBCQoKDgwOGg8PGjAkHCQsLjQsLC40LCosLywqLyksLCwsLCwsLCwsLCwsLiksLCwsKiksLCwsLCwsLCosKSwsKf/AABEIAMIBAwMBIgACEQEDEQH/xAAbAAEAAgMBAQAAAAAAAAAAAAAAAwQCBQYBB//EAEoQAAIBAgMDCAUIBwcCBwAAAAECEQADBBIhMUFRBQYTIjJhcYEUUnKRoQcVIzNCkrGyU2KCwcLR0nOTotPh4vBDZBYXJIOjs/H/xAAbAQEAAgMBAQAAAAAAAAAAAAAAAgMBBAUGB//EADQRAAIBAgIHBgQGAwAAAAAAAAABAgMRBDEFEiFBUXGREzIzYYHRUsHh8BQiobHS4gZCsv/aAAwDAQACEQMRAD8A+40pSgFKUoBSlKAUpWi578vnA4C/fUTcVYtCJm45C2xG/rsNOANAb2lcLyPz9azgsS+P1xGEvmzcWyut0sy9CbaE/bDrGu4mr+I5/C1ZzXsLird43ksJZZULXblwSgtOH6NliZbNpBndIHV0rmsPz4Uth0uYfE2bl+9cshLqKMrWlzFic0MhGx0zA1r8V8qlhcoWxibjvfxGHRLaIzNcw8Zvt9k5hB7iTEUB2tK5K98oiW8VZw93D37ZvOltWc2h9JcQMFyC50hUE5TcC5c0id9Scnc/BiL2W1hcU9npLttcQqobTPaBzDR8yqSCodgFJ0ngB1NK5rkrn7YxJwgtrdJxaXXUFVHRCyYfput1ev1NJ1rPlXnzYwtzEpdFxTh7C3zosXUYlfoutqc4CQY1YeNAdFSuM/8AM62cX6MuHxBuDoekH0Oe2byqwHR9JncKGGYoCFg7dJk+UvnHdwVjDtZu27Ju4qzZe5dUOiJcFzM5BIGmUHaNAaA6+lfMuR/lRNlcUcS64uzYu4e3bxGDtQLhvhiVy5yCUIE5ST1hoa2mM+VW3Z+sw2JVkti5fU9CGw6szKucG4CzELnyrJykHuoDuaVyt3n8npD2rWHxN9LbWlu3bCK6WzfAKdXNncAEFiqnKDrWp/8AMxcP03S57renX8NaULZw4HRqjZWuXL2SAG7bFSxPZFAfQKVxl7nwOmwBbpMPbxFvFu6XrSyBh7YYln6TqAdoFQwYHdWWE+Uy00F7GItJcs3b+Ha4Lf8A6hLK53yBXJVsnWCtEgzQHY0rlOQPlCt4u/atdBiLQv2TesPdCAXEWM2iuSp10kajXeJ6ugFKUoBSlKAUpSgFKUoBSlR3sQqdplX2iB+NASUqt84LuznvCOR7wsU9PX1bn93c/poCzSq3zjb3tl9sFPzAVM95QJJAHEkAe+gM657nfzRXlIWLd14sW7ouXLYB+lyqwVCwYFQCxO+dNlbj04HsKz94ED7zQD5TUN7EMDDMqE7FQG457xp/CR30Bx9/5IbC+kLYuNYs3ks9RQXKXrFwvbvh7jncSpQjYTqK95Q5stds/TY+5dxK4i3ftXEtL0dq5aGVUS1mK5SCZUvJJmurGBL9oQONwi43iF+rQ+ANXbOEVTIEt6zanwk7B3DSgOGfmbi74sOcU4v2L9y8L15FeekUqbSYcN1LYEQDcka8dJuRvkzOHu4e42JNxrGIxV8k2gpuHFIFIOVoWCJkCDOwV3NKA4C98lU404kYgR6WmLCtYRnzLE2zezBjbicq6BZ2NWw5G5jXMJeHR4y4MIt27dXDqir1rsko90GXthiSFygydSYrr6UBwPye83WXF4zGPavWkuOVw1u+Ar27bsbt45QTlDXmJA4L4Vtud3MS3yjew9xnKdC3XUKGF63nt3OifUQM9pTOu/TWuopQHC86vky9Pvs74gC2xtkg4e0163kIOXD4iQ9sNGoIbaYre86ubAx4w4L5RYxNnEEFM4fos30ZBIgNm26+Bre0oDQ85eaq4uxbtKwsi3etXeqgIPRNmywCInj8DWp5x/JwMTi2xNu6lp7iIl0XMNZxM5D1Wt9L9W+XqkwQRGkia7SlAcfd5h3FxNy5YxlyxavtZe9bRFzMbIAHR3AR0YYKAwymdYgaVrsb8mt7JfFrE22W7iruJNu/hku22NwKMjh2OaAuh6upnSvoNKA+Z8l/J5ateipce5FgY0OnR6XPTUCuLYRptoo2BVYa7au4D5Osyor4w30w9i9h8KBbRTZW9b6MtcKt9I4twv2dBsnWu8u2lYQwBHAiap3uTdZBmNgeZHs3B11+PhQGk5K5jdBdwNzps3oeGbDxkjpJCDPOY5ezs127a6qtat1lMZih3C6AynuVwR8ST3VY9KZe2h8U6490Bv8ADQFqlRWcUr9lgSNoB1HiNo86ze4FEkgDiTAoDKlVvnBNxLd6K7D3qCKenr6tz+7uf00BZpVdMehMZgDwaVPuaDVigFKUoCqCbuwlU4jtN3g7l79p7t+px3LdvC3Sgty+VCGkS7O+UqWMnqrDkmdDW4wL9QLsZQARwIG7uO0V6+Cts2YohaZkqCZ6usx+qv3RwrKMO+41VrnhYYqBn6xIHUPq5laNsMNkCdDIEGs1502iFMPLGAuUTMgEHWBGZZ1gBh3xjytbw+HRWOHRtWEKluQCjtcImBGRWkb9m+qVvlzCIxK2AGRSQUtp2VZRAbSIVlczACkmYBrNkRuzY2ectp7XSKHILZQMsMxy55EkCMktqRABmDpUnI91Lym6toIMzBDCywUxn07MkHTbAE8KsLybZa2E6K30Z62UouWeOWImrKWwogAAcAI26n41jYSVzW466+bLmyDMsBdrKSATm3bY0giRrrS1gFXYXHHrvJ7yZknvNOUTmdCNiMAT3ll6vwk+VS372UcSdAOJ4fv7gCa4+PqTjNKLa2FsURXUVBLO4/bbU8AJ1PdUUMeyLvi9wr8JLe8CrFnDwczavx4dy8B+O+sTjBsUM8bcoED9piB5A1odvV+J9WSsiHI42i4fYvE/my1nZysYD3ARtVncHxgnZ37Kr4PnDbuvcVQ02my3NJytwOUnv12aGrz21uAHbvBB2d6kVl1qqzk+rMuNtjR56N+tc++386k5PkNcEsQCsZiTErxNR2bpkq3aGoPrDj48R4cRUmC7dzxX8tbeCqTlVtJt7CElsLtKUrtFYpSlAK1i2yxcln7TDRmAgbNAa2da/D/b9tvxrRx05Rp3i7bfclHM89G/Wuffb+dVy4PYN1/Zdo+8WA9xJqWOln9Hsj1+M/q92/w2yXb6pA37gASTHADWuP29X4n1ZZZFbo7nBv795/CPjTOB2zeTvZ2K/eDEDzipfSm/RP77f9dSWsQraagjaGEEeR3d+ys9vV+J9WLIxOFBHauR7bfzqI2jZUm2x0+y5Lr7iZXwBA7q1vOTE3sNYY4a01wtmEKV+iJUxcAbQgGJXZ4azT5K5w3LyLaZC7LbAxF2VAt3ly5rTKN87xp7jFlKrV1k9Z2vxLOxbhrq339+p1IAuMVuIMygGdCNZgq2hB0O4Vhi0Sxbe6VLlFZhJLtoJyqXOhOzzqbC9u5O3MD5FVg+GhHka85RvqidZS0kAKozFjtAA8p10AUndXojVZq7fPKwWgkrOUAnWcwUts3KWVSeJ7pqezzosPlyljmzR1G2ru8TI07xsmqOHxWGNrpPRwLXSZbZCA5gQAXyjYsiNduUaSQKibH4Ff8Ao7AP+luc9QyfWZjB26sdBJqVkV3fE2Lc58OxCEk5myCUME9Wdo1HXTX9Yd8X/RSmtsx+qeyfD1fLTuNaH58warNu0W6Fc6qluIGUklRujJBBiCo0mK6dTpUXsJJ3IreKUiZjiDAII0IPnStByrbVrzHo3bZqoJGgA+GzypSxI6C9hg2uoYbGXQj+Y7jpUUXV9Vx3yh84BB9wq1SsAo3yHjPYLZSCJFtoI2ES0z3xULYS0ZnCgyADNu1qFiAZOwQI8BW0pQFbp3Oy3Htso/Lmrz0d27bwPVTq+9pk+UVapQFLHWwqKAAAHTQafaqFetdJ3IAB4tqf8OX3mrHKPZX20/MKr4XtXPbH/wBduuLpDvrl8yyGRT5T5LTEXrWbNNk9IMrFdsqAQNoMHyUjYxrO50qYgHMno/R5RbCEubk7QRuy7t0edMXg+m6a3mdM6qM1s5WUEMJU7jIavLuECqqM75TaNsXC3XBMDNm9cwDPFe8VoeRdrbMyROUrYui0YS64LBGyhnC7SIJmAPHTuqPlXFnDI11Lb3ONu32ixMAqO8mD4ztGtd8FasJZDMGe1kVbt4qbgXMuYlzBE9nvkDfUt3kzI9270lxjdNkBGaUQqwAKLHVk6mllcz+VP727fYtX7kotyCpGViDEgGMwMcAT5qKs4Ht3PFfy1Dyj9Tc9h/ymp8F27niv5a3MB4vUpnkXKUpXdKhSlKAVqLrHK4Gha4VB3jM0EjvAk+VbetM/aH9s/wAVcD4xWhj/AA1z9ycMyzdcW0kDQDQD3BR8BSxZyiTqx7R/cO4bh++awx3ZHt2/zrXuNQm2wAnTZxG8eYkedcMsPPTl2w2X1gpy+Mxs79nfWd60HEgwdqsN3eOI7t9ZC8uXNIy8d3vqPArCDdqxA4AsSojd1SNN1AYXLYxFlkaVzqyNlMEbVbKfGYNabD83rdrrqbmayptdrqsDlIZx9p8uUZu4cBG7wf2zuLmPIAH/ABA1Bd2XvaX8qf6VZSdpJeaM68krJm0vWJOZTDDftBHAjeKrYlkdSl+2Mu/Mue2e+YgftAVfpXpzXKZwlm6oGW2yglhAVgGMksNwMk699Y2eRbC2+jFpMkAEFQZy7M3E95qxdwaMZZFJ71B/EVh822v0afdX+VZMWKl/A4UE5rdnMSCRkUsSJgwBJPWb7x41a6R37IKL6zdo+yu7xb3VPbtBRCgAdwA/Cs6wZMLdoKABoBSs6UApSlAKUpQClKUBU5R7K+2n5hVc9W7O5wB+0sx7xP3Bxqxyj2V9tPzCsbtoMIP/ADgRwIOvlXF0j4i5FkMjW9Je9Jf6IC0qrlcOCbk9pcu4qdhPD9bTPH4Y4hV6O81vLcVmygEsFnNacNsBnWeGw1YGIyaXNODbFPj6p+B3cBJdwqMZIE8dh8iNa59y3W23X31NXziXCWsMxxKJ0GZMwyEiSwCkhRO2tgn0jA/YXUTpmOyfAAmOMzuBOS4JAZiSNhYliPDMTFLmKAOVes3AbvaP2R4+QNL8BfZY8xXWKpxIJ9lSD8TA8zwqbA9u54r+WsLNmJJ1Y7T+AHADh47yazwXbueK/lrdwHi+hXLIu0pSu6VClKUArUvbLK8bQ5I8VYEeUiPOttWvw/2/bb8a5+kPCXP3JwzAy3E/VYeB12g8DWFq/EK5624nQP3jv4j92tHQoSyiQdWUbZ9Zf3jft27c1dLinYw3gj4MDsPca4hYDhEzZsi5ts5RPjMVjexGuVNX94Xvb+W0/EeegJwMcMzR7pisyUtL9lV7oA8hxoAqi2m3RQZJ95J79pqsyEWWJ0ZjmI4SRA8hA8qlVTcIJEKDIB2kjYWG4bwPfGyssb9W3l+IqdPvrmjDNlSlK9QUilKUApSlAKUpQClKUApSlAKrYnlBLZhiZidFdtP2QYqzXN86+U/Rg1zLnYIgVRPWZ3yqvVBMZiJgGBJgxWlj69TD0HUpq8tlk/NpfMlBJuzL2O5TRlGXMSGU627oGh4hDUPzqfV+F7/JrnbPPiyyg5HE9GDPRrBuJng53BWNVlgJYFRJ0rz/AMd2TMJcOVAzR0fVk2xkPX0bNdUEbtZiK8hV0njasvzUFf19zYUIredEeVT6o917/JqDp13IV9g4hR7haj4Vp+SOedvE3ERbdwG5nKkhSIUuAWg6EhCY1jMs9oTTT5RbXo/Sm1cz9GGyAoQxKKxVGzdbLmE6SN4B0qCxuLvqqgr7N733XHyZnVjxOk9IG8OfFsTHuFqDUtvlHKIVABwAvAfCzWpx/Oq3Zcq1u4YyjMMmWXAIElxAgyWMKIOtU73PBmw4u2MO1x2u9Gtt2CM30RuAmAcsgbDxnZUY6QxMkn2MbPzdv+hqLidL86n1fhe/yakwXKSqXLSMxEBUutsEb7YrmW572w2VrV0GGOy3HVuPbMtngDMjdYwAILRNeXOfNpCwZLmgkZQpnqq0SGjY2p2b5iSLaWksbTleFBX5v3MOEXvO4w2NW5OUnSJlWXbMdoDgfdU9aXm9ihdm4AQHt2WAYQQGzkAjjrW6r2GCryr0I1JqzeaNeSs7CvGaBJ2Cvaixf1b+y34GtwiQDle16/wb+VUBjwpaChBYkSXB17ujP41zw515b7WTZuZU6NOkUSpe4tkqmoABPSj7RPVJIAgn21z5w7qGQuQcm1GXR3yqYInWCRAOzWNK8TV0ziqsUnQutjze/LL5myqcVvOh+c/7P71z/KqK7iVYyRbniHuBvJhbmtRgueFi84RC+cozwVIjKXEMdit1H0OojWDAqoPlAw/Q9IQ4IVGKQC30iM6gGQp6qkzO8TGwa60hiL2/Dbeb3mdRcTf9MPW/+a9+PRzWVrEKpkC3PEvcZvvNbJrW4znVZtXDbbPmBC6LoWItEIDMTF5NsDU66VUxfPmwmFGJhihuFFnKpbLJZxJ2BFdgDBOWIkikdJV5JWw+eW17xqLidH85/wBn965/lVhex2ZYlBMfac7/AOzrTXOeGHE6sQDd1CzItHK7DXZmIUbzMxGtYXee+GUvJaEIDELIk59msmBauMYGgQmkdJV7prDfqxqLidb87WvX94I/dVyuIwXOi1igUTOH6NbhDLEBghAzAlZi4hgH7XcY7evUaMx1XFxl2sNVp5cymcVHIUpSusVilKUApSlAKUpQClKUArV8o2HNwMqFhljQqIIJ9ZhxraUrWxWGhiqTo1Mnw8nczF6rujSdHc/RP963/XTorn6J/vW/66vYq8/SBVYKMs6rM6xxFYzd9dfuf7q83U0Jo6nLVk5X5/QuVSbKfRXP0T/et/11D82/9t8LP9VX7t91EtdQDiUj+KovT7m5mP8A7LD8SKitE6OWTl1+hntJlT5s/wC2+Fn+qpLeFdezYI8DaH4PU/zgw7VzL7dplH3iY+NWA1z9Iv3P91ZeidHPNy6v2HaTKfRXP0T/AHrf9dOiufon+9b/AK6uTd9dfuf7qsYG6WtgmJ1mBGwkbPKp0tA6Pq3Udbr9DDqzRV5LssGcspWQgElSdC89kn1hWxpSvSYehDD0o0oZIpbu7io8SsowG0g/hUlKvMHPW7BgTZedCequ0AQdu3Qe6vBg9n0B0mOoukmTGu8gHxFdFWvF64xaGUAMQBlnZ3zXlKv+PYKktaU525r+Jeqsma1MHERYYQCBCKIBMkCDoCdar/MduAPRjAmBlEDNtA10nfxrdzd9dfuf7qwu33US11FHEqB+LVStE4BZVJ9f6me0lwRqn5JVpmw5nbImdg1ltdAPcKltYPLssuNSdgOpEEyTwEVb+cT+lXx6Mx75ipLWIdxK3UYdyg/g1HojAtWdSp1/qO0lwRRGEjZYO2ewu2InbtjSeFYryeAIGHgaaZEjTZp5n31tJu+uv3P91YXr1xVzZ1MRpk26+1WFobR7dlOfVfxHaS4GubBmCFsspIAkKo0mdTOyST5mujpSvRYDR1LAxcabbvx2/JFUpuWYpSldAgKUpQClKUApSlAKUpQClKUBRvfXfsfxGsb96IA1Y7B4bSe4SPeKyvfXfsfxVFg+tL+sdPZEhffq37VefxvjS9P2LY5GVrCgHMes/rHb4D1R3D41iccm45uOQM8eOUGK8I6QkfYBg/rHeD+qNkbzM7NZLl9LYAZlUbpIGzhWoSFrFK5gETvB0PmDrUZw+TW2NN6bAfZ9U/A7+IkZFuKNjDaCDs71I2eIryxcMlW1IjXiDMHx0IPhumnIElq4GAI2H/mvA1nyb9UP2vzGqydW4RucFvAiA3vBU+Rqzyb9UP2vzGuno7vSITLVKUrsFYpSlAK1+H+37bfjWwrVG7lW4Rqc7Ad5JhR7yK5+kPCXP3JwzM7lwscq6R2m25e4cWj3TJ3A+2sKqmYlvWOre/h3DSvbaC2mp0AJJO/eWPxNRrY6TVxpuQ7B7Q3nx0HxPELDL0+3MdIk+0v869u4ZX1I13MNGHgw1qSBs08P9KgbDZNbYjio0VvAbAe/30BklwqQrGQey2ye5t0/A929jfq28vxFZHLcT9Vh4Hx7iPgRVd7hayZ7Q0PipifPb51On31zRhm4pSleoKRSlKAUpSgFKUoBSlKAUpSgFKUoChifrf2P4jWGAH0Vv2F/AVJe+u/Y/iqLA6Lk3ocvl9n/AAx5zXn8b40vT9i2OQ5P+rXiZJ8SST8Sa8weuYntZmB4wCco8MsH9qd9LZ6Nip7LElT3sZK+MyR4xurO7hQxnrA8VJWfGNvnWoSMEEXSBsKgt4yQD4kT90V7c+uT2X/G3/zzqREW2DuG0kmfMk/v4VHYXMxc8IUHhvPdJ3cAO+gKeH5Xt4i59GSTavPbeVIhltvI1Go2a1Yu4i8mEzYe2t279lGcIDL69Y6bJPlVfEYyzcxPo7MM/RMxSSCQ+hOmzqg7563dWfI16xhbdjChgrMHFpCSSwQktBPmda6mAzlyJSSuml528t+3Z979hu12a7a9rVYTlv8A9Mb+JtnDBc2ZbhDFQpIBlds6ad+k6TnhxcuX1vLeVsK1oZbYQasTIuB9sFTEV1rlLg1e/wB+V0bKlKVkgK0z9oDjeb4K5HxArc1p7w6rN6twt5A9b/DmrQx/hrn7k4ZkuO7IG4sgPgXWR57POssXcKoSNDx4Tv8ALb5V7iLedCAddCDwIMqfeAaWrgddR3Mp1g7wf+ajxrhlhw7coYiziHbEWAiXF6PD2y6P0l/Mcn0irmVmA7RiOOwL2PI993sI1xctyCGEhoIJBEjQ7NoqjiOadp7lx2a5Ny30TDN9jXQGJG3bt79TWwsWUw9lEUHIiqqiZMAQqidp0qc5JrYX1Zwklqqz+/N/X9DLB/bG4O0ecMfixqC7sve0p/wp/KrWFtFV12kkmOLGTHdrHgKqnW07eu0jwGVVPmFB86zT765o12bqlKV6cpFKUoBSlKAUpSgFKUoBSlKAUpXhaKApXvrv2P4jWF62ZzLtGhHrDh4jWPE8a9xTxdBgsMsdXXWd9Y+lfqP93/WuHi6VSVZuMW19CyLVjJLi3FOwjYQRs7mB/fWHocdl3UcJVvzqTUd2GM5Lgbiog+Eg7O7ZWGdxsNw+1bU/lK1rfh6u6L6MldFhcGJlizkbMx0HeFACz3xNe3cRrlXVvgve3Dw2n8K3WPaN49yqEHvHW+NeYm3mtPbQXbWZWAa2IZSR2geO+afh6vwvozKa4lmzg1UhoBeCM5AzGTJ12wTrGzQcK85KuWrgEG29y0WBgqz285Oh3rI8JqLBsbdtEIuuVVQWcSzQIzN3nbU3I+At2gzBFS5cM3CAAzEExmI2mD8TXQwNOcZPWXUjJrierjhdvXcO1m5lVFJZ0HRXA41VSe1GwiONbBVAEAQBsAqjhr944i4GS2MOFTo3ViXZj2gy7gP5bZ0v11EQkKUpWSIrX4f7ftt+NXy44itYt0qXGVj1mIIEgg+daOOhKdO0Vfb7ko5i2ej6p7H2TuH6h/d5Dbtku4YMZBKtxXb4GdCPEVg2IkQUcjvWoOsvY6QD1WXMo8NQR4THdXI7Cr8L6Msuifo7nrp/dmfzx8KytYYAySWbi0aeAGg/5M1X9Ku+p55W/D/WvJZu30hHBFyDzOYt8RT8PV+F9BdE1188ouzY5G7ioPH8PGKyxgi2fL8RXiXwBAtuANgCwKwxF0spAR5MbRG8d9ShQq6y/K8+AbRtqVjnHEVkDXoykUpSgFKUoBSlKAUpSgFKUoBWh5wXURmuXAClu0WPVzEBcxaBEnQbBW+rRcu20ZylyMj2ipBMAglgwnwPxrkaaTeCmtv+uWfeV7FlPvI0y8v4IqWz2gBxAkzEECJIM8Nx4GJ8Ryhhrd02nyKwTpDKgKFzZe1ETP2dtQNyDgiSciAsxYw7DrEsc2jdqXcg7RnaIk1JieSMJcuG46WzcJBzzD6LAhwcwAgEAGAQDt1r5+6VO+yNS3Lfst8zau/Ik+cMJr17Ggk6poMpefDIC3gDUZ5XwcqM9mXjKBlObM2UEQNRmIE7BNY3eRcIwIIEEz9Y4+yUOx/tKxDetOs143IeDLK2VJQKq9dtAmWBGaD2VGu0CDIrCpU96qdDN+RYXH4Qojh7BRzCMCkMZiAeM6VVxnODB2uhzFMt+ejZVDKQCgnMBES668DOwE1KOSMILaW8qZEJKjOd5BIJzSykgSpkGBpoKl9Dw2VVhIS21petstsFDLt3hF126VhU4p92o1t8tm23rlf1F+RgnKmDJgXLBMoIlJlxKad4BI7hWKcr4Mrmz2AJUalBBcSqnvI1jhQck4TPnAUPKtmDsDKqVGxt6kg+sDrNRf8Ah/BeommWJdtMgIWOtoIYgjeCZmpKlT4VOnUX5HRcj2wty5AAGW3sAG+5wra1quR7gZ7hBkQmo8X/AJj31ta+h6IUlgqalnY06neYpSldQgcdytyth8PdAvAZrt11TqZpOYDWBxZR/wDlRXuX8EpAL2TPqgMBs1JAgDUe8GrHKfJ1i856YAlLjkS7L2iCQQCMymBoZBiobXIuDUghVBGzrtwUAdrYAoAGwAQIFfM8ZTpvEVHKNS+tLLLN2t6G7HJZEt7lHDJcCN0YLIbgOUZco1kvGUSAxGuoRiNhr35xwnr2Nk7U2ZC8/cUt4CagvchYJyC1u0WVQisT1lVVZQqtMgZWbQHeTtr29yLhHBDQc236W5JOTIWnPOYp1S21hoZrS7KFlsqdN5K/IybljBjL17PWMLGUljnCQABr1yB3Uv8AK+EW2Lua2yNcW2DbUXAXYwF6gOs/u4icDyHgyVOVZSMsOwjK7OCIbczMfOvLvIGCayLJS30QJIXMQJKlTsaYynLGyNIipdlTutlTPbs3e5i78hi+XcJaxAsXCi3CobVOrBmOtEa5T8BtImVuVsGATnsGM8gFCfoxmceIGvmKlbCYcknqyeik5jP0LZres7m1/GarLyHgwCAqAMHBAdgCLghlIDarAEDYI0isKnCyvGpf9/b9TN+RPbx+FYqoewWZmVQCksydoLxIkbK6HkdYsgDQS+z22rmbXJGEW4LgVM4ZmzZiTmaJOrfqrpsECK6bkc/Qjxc+92r0n+OwUa89VStq/wC3G+70Ka2RdpSle0NYUpSgFKUoBSlKAUpSgFKUoBSlKAUpSgFKUoBSlKAUpSgFKUoBSlKAUpSgFKUoBSlKAUpSgFKUoBSlKAUpSgFKUoBSlKAUpSgFKUoBSlKAUpSgFKUoBSlKAUpSgFKUoBSlKAUpSgFKUoBSlKAUpSgFKUoBSlKA/9k=">
            <a:hlinkClick r:id="rId2"/>
          </p:cNvPr>
          <p:cNvSpPr>
            <a:spLocks noChangeAspect="1" noChangeArrowheads="1"/>
          </p:cNvSpPr>
          <p:nvPr/>
        </p:nvSpPr>
        <p:spPr bwMode="auto">
          <a:xfrm>
            <a:off x="155575" y="-884238"/>
            <a:ext cx="2466975" cy="18478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hQQEBUUExQUFRMWGBYaFxgTFhYVGBcbFhgXHRgWFhkYGyYeGhsjGRcXHy8gJScqLSwtFR8zNTAqNSYrLCkBCQoKDgwOGg8PGjAkHCQsLjQsLC40LCosLywqLyksLCwsLCwsLCwsLCwsLiksLCwsKiksLCwsLCwsLCosKSwsKf/AABEIAMIBAwMBIgACEQEDEQH/xAAbAAEAAgMBAQAAAAAAAAAAAAAAAwQCBQYBB//EAEoQAAIBAgMDCAUIBwcCBwAAAAECEQADBBIhMUFRBQYTIjJhcYEUUnKRoQcVIzNCkrGyU2KCwcLR0nOTotPh4vBDZBYXJIOjs/H/xAAbAQEAAgMBAQAAAAAAAAAAAAAAAgMBBAUGB//EADQRAAIBAgIHBgQGAwAAAAAAAAABAgMRBDEFEiFBUXGREzIzYYHRUsHh8BQiobHS4gZCsv/aAAwDAQACEQMRAD8A+40pSgFKUoBSlKAUpWi578vnA4C/fUTcVYtCJm45C2xG/rsNOANAb2lcLyPz9azgsS+P1xGEvmzcWyut0sy9CbaE/bDrGu4mr+I5/C1ZzXsLird43ksJZZULXblwSgtOH6NliZbNpBndIHV0rmsPz4Uth0uYfE2bl+9cshLqKMrWlzFic0MhGx0zA1r8V8qlhcoWxibjvfxGHRLaIzNcw8Zvt9k5hB7iTEUB2tK5K98oiW8VZw93D37ZvOltWc2h9JcQMFyC50hUE5TcC5c0id9Scnc/BiL2W1hcU9npLttcQqobTPaBzDR8yqSCodgFJ0ngB1NK5rkrn7YxJwgtrdJxaXXUFVHRCyYfput1ev1NJ1rPlXnzYwtzEpdFxTh7C3zosXUYlfoutqc4CQY1YeNAdFSuM/8AM62cX6MuHxBuDoekH0Oe2byqwHR9JncKGGYoCFg7dJk+UvnHdwVjDtZu27Ju4qzZe5dUOiJcFzM5BIGmUHaNAaA6+lfMuR/lRNlcUcS64uzYu4e3bxGDtQLhvhiVy5yCUIE5ST1hoa2mM+VW3Z+sw2JVkti5fU9CGw6szKucG4CzELnyrJykHuoDuaVyt3n8npD2rWHxN9LbWlu3bCK6WzfAKdXNncAEFiqnKDrWp/8AMxcP03S57renX8NaULZw4HRqjZWuXL2SAG7bFSxPZFAfQKVxl7nwOmwBbpMPbxFvFu6XrSyBh7YYln6TqAdoFQwYHdWWE+Uy00F7GItJcs3b+Ha4Lf8A6hLK53yBXJVsnWCtEgzQHY0rlOQPlCt4u/atdBiLQv2TesPdCAXEWM2iuSp10kajXeJ6ugFKUoBSlKAUpSgFKUoBSlR3sQqdplX2iB+NASUqt84LuznvCOR7wsU9PX1bn93c/poCzSq3zjb3tl9sFPzAVM95QJJAHEkAe+gM657nfzRXlIWLd14sW7ouXLYB+lyqwVCwYFQCxO+dNlbj04HsKz94ED7zQD5TUN7EMDDMqE7FQG457xp/CR30Bx9/5IbC+kLYuNYs3ks9RQXKXrFwvbvh7jncSpQjYTqK95Q5stds/TY+5dxK4i3ftXEtL0dq5aGVUS1mK5SCZUvJJmurGBL9oQONwi43iF+rQ+ANXbOEVTIEt6zanwk7B3DSgOGfmbi74sOcU4v2L9y8L15FeekUqbSYcN1LYEQDcka8dJuRvkzOHu4e42JNxrGIxV8k2gpuHFIFIOVoWCJkCDOwV3NKA4C98lU404kYgR6WmLCtYRnzLE2zezBjbicq6BZ2NWw5G5jXMJeHR4y4MIt27dXDqir1rsko90GXthiSFygydSYrr6UBwPye83WXF4zGPavWkuOVw1u+Ar27bsbt45QTlDXmJA4L4Vtud3MS3yjew9xnKdC3XUKGF63nt3OifUQM9pTOu/TWuopQHC86vky9Pvs74gC2xtkg4e0163kIOXD4iQ9sNGoIbaYre86ubAx4w4L5RYxNnEEFM4fos30ZBIgNm26+Bre0oDQ85eaq4uxbtKwsi3etXeqgIPRNmywCInj8DWp5x/JwMTi2xNu6lp7iIl0XMNZxM5D1Wt9L9W+XqkwQRGkia7SlAcfd5h3FxNy5YxlyxavtZe9bRFzMbIAHR3AR0YYKAwymdYgaVrsb8mt7JfFrE22W7iruJNu/hku22NwKMjh2OaAuh6upnSvoNKA+Z8l/J5ateipce5FgY0OnR6XPTUCuLYRptoo2BVYa7au4D5Osyor4w30w9i9h8KBbRTZW9b6MtcKt9I4twv2dBsnWu8u2lYQwBHAiap3uTdZBmNgeZHs3B11+PhQGk5K5jdBdwNzps3oeGbDxkjpJCDPOY5ezs127a6qtat1lMZih3C6AynuVwR8ST3VY9KZe2h8U6490Bv8ADQFqlRWcUr9lgSNoB1HiNo86ze4FEkgDiTAoDKlVvnBNxLd6K7D3qCKenr6tz+7uf00BZpVdMehMZgDwaVPuaDVigFKUoCqCbuwlU4jtN3g7l79p7t+px3LdvC3Sgty+VCGkS7O+UqWMnqrDkmdDW4wL9QLsZQARwIG7uO0V6+Cts2YohaZkqCZ6usx+qv3RwrKMO+41VrnhYYqBn6xIHUPq5laNsMNkCdDIEGs1502iFMPLGAuUTMgEHWBGZZ1gBh3xjytbw+HRWOHRtWEKluQCjtcImBGRWkb9m+qVvlzCIxK2AGRSQUtp2VZRAbSIVlczACkmYBrNkRuzY2ectp7XSKHILZQMsMxy55EkCMktqRABmDpUnI91Lym6toIMzBDCywUxn07MkHTbAE8KsLybZa2E6K30Z62UouWeOWImrKWwogAAcAI26n41jYSVzW466+bLmyDMsBdrKSATm3bY0giRrrS1gFXYXHHrvJ7yZknvNOUTmdCNiMAT3ll6vwk+VS372UcSdAOJ4fv7gCa4+PqTjNKLa2FsURXUVBLO4/bbU8AJ1PdUUMeyLvi9wr8JLe8CrFnDwczavx4dy8B+O+sTjBsUM8bcoED9piB5A1odvV+J9WSsiHI42i4fYvE/my1nZysYD3ARtVncHxgnZ37Kr4PnDbuvcVQ02my3NJytwOUnv12aGrz21uAHbvBB2d6kVl1qqzk+rMuNtjR56N+tc++386k5PkNcEsQCsZiTErxNR2bpkq3aGoPrDj48R4cRUmC7dzxX8tbeCqTlVtJt7CElsLtKUrtFYpSlAK1i2yxcln7TDRmAgbNAa2da/D/b9tvxrRx05Rp3i7bfclHM89G/Wuffb+dVy4PYN1/Zdo+8WA9xJqWOln9Hsj1+M/q92/w2yXb6pA37gASTHADWuP29X4n1ZZZFbo7nBv795/CPjTOB2zeTvZ2K/eDEDzipfSm/RP77f9dSWsQraagjaGEEeR3d+ys9vV+J9WLIxOFBHauR7bfzqI2jZUm2x0+y5Lr7iZXwBA7q1vOTE3sNYY4a01wtmEKV+iJUxcAbQgGJXZ4azT5K5w3LyLaZC7LbAxF2VAt3ly5rTKN87xp7jFlKrV1k9Z2vxLOxbhrq339+p1IAuMVuIMygGdCNZgq2hB0O4Vhi0Sxbe6VLlFZhJLtoJyqXOhOzzqbC9u5O3MD5FVg+GhHka85RvqidZS0kAKozFjtAA8p10AUndXojVZq7fPKwWgkrOUAnWcwUts3KWVSeJ7pqezzosPlyljmzR1G2ru8TI07xsmqOHxWGNrpPRwLXSZbZCA5gQAXyjYsiNduUaSQKibH4Ff8Ao7AP+luc9QyfWZjB26sdBJqVkV3fE2Lc58OxCEk5myCUME9Wdo1HXTX9Yd8X/RSmtsx+qeyfD1fLTuNaH58warNu0W6Fc6qluIGUklRujJBBiCo0mK6dTpUXsJJ3IreKUiZjiDAII0IPnStByrbVrzHo3bZqoJGgA+GzypSxI6C9hg2uoYbGXQj+Y7jpUUXV9Vx3yh84BB9wq1SsAo3yHjPYLZSCJFtoI2ES0z3xULYS0ZnCgyADNu1qFiAZOwQI8BW0pQFbp3Oy3Htso/Lmrz0d27bwPVTq+9pk+UVapQFLHWwqKAAAHTQafaqFetdJ3IAB4tqf8OX3mrHKPZX20/MKr4XtXPbH/wBduuLpDvrl8yyGRT5T5LTEXrWbNNk9IMrFdsqAQNoMHyUjYxrO50qYgHMno/R5RbCEubk7QRuy7t0edMXg+m6a3mdM6qM1s5WUEMJU7jIavLuECqqM75TaNsXC3XBMDNm9cwDPFe8VoeRdrbMyROUrYui0YS64LBGyhnC7SIJmAPHTuqPlXFnDI11Lb3ONu32ixMAqO8mD4ztGtd8FasJZDMGe1kVbt4qbgXMuYlzBE9nvkDfUt3kzI9270lxjdNkBGaUQqwAKLHVk6mllcz+VP727fYtX7kotyCpGViDEgGMwMcAT5qKs4Ht3PFfy1Dyj9Tc9h/ymp8F27niv5a3MB4vUpnkXKUpXdKhSlKAVqLrHK4Gha4VB3jM0EjvAk+VbetM/aH9s/wAVcD4xWhj/AA1z9ycMyzdcW0kDQDQD3BR8BSxZyiTqx7R/cO4bh++awx3ZHt2/zrXuNQm2wAnTZxG8eYkedcMsPPTl2w2X1gpy+Mxs79nfWd60HEgwdqsN3eOI7t9ZC8uXNIy8d3vqPArCDdqxA4AsSojd1SNN1AYXLYxFlkaVzqyNlMEbVbKfGYNabD83rdrrqbmayptdrqsDlIZx9p8uUZu4cBG7wf2zuLmPIAH/ABA1Bd2XvaX8qf6VZSdpJeaM68krJm0vWJOZTDDftBHAjeKrYlkdSl+2Mu/Mue2e+YgftAVfpXpzXKZwlm6oGW2yglhAVgGMksNwMk699Y2eRbC2+jFpMkAEFQZy7M3E95qxdwaMZZFJ71B/EVh822v0afdX+VZMWKl/A4UE5rdnMSCRkUsSJgwBJPWb7x41a6R37IKL6zdo+yu7xb3VPbtBRCgAdwA/Cs6wZMLdoKABoBSs6UApSlAKUpQClKUBU5R7K+2n5hVc9W7O5wB+0sx7xP3Bxqxyj2V9tPzCsbtoMIP/ADgRwIOvlXF0j4i5FkMjW9Je9Jf6IC0qrlcOCbk9pcu4qdhPD9bTPH4Y4hV6O81vLcVmygEsFnNacNsBnWeGw1YGIyaXNODbFPj6p+B3cBJdwqMZIE8dh8iNa59y3W23X31NXziXCWsMxxKJ0GZMwyEiSwCkhRO2tgn0jA/YXUTpmOyfAAmOMzuBOS4JAZiSNhYliPDMTFLmKAOVes3AbvaP2R4+QNL8BfZY8xXWKpxIJ9lSD8TA8zwqbA9u54r+WsLNmJJ1Y7T+AHADh47yazwXbueK/lrdwHi+hXLIu0pSu6VClKUArUvbLK8bQ5I8VYEeUiPOttWvw/2/bb8a5+kPCXP3JwzAy3E/VYeB12g8DWFq/EK5624nQP3jv4j92tHQoSyiQdWUbZ9Zf3jft27c1dLinYw3gj4MDsPca4hYDhEzZsi5ts5RPjMVjexGuVNX94Xvb+W0/EeegJwMcMzR7pisyUtL9lV7oA8hxoAqi2m3RQZJ95J79pqsyEWWJ0ZjmI4SRA8hA8qlVTcIJEKDIB2kjYWG4bwPfGyssb9W3l+IqdPvrmjDNlSlK9QUilKUApSlAKUpQClKUApSlAKrYnlBLZhiZidFdtP2QYqzXN86+U/Rg1zLnYIgVRPWZ3yqvVBMZiJgGBJgxWlj69TD0HUpq8tlk/NpfMlBJuzL2O5TRlGXMSGU627oGh4hDUPzqfV+F7/JrnbPPiyyg5HE9GDPRrBuJng53BWNVlgJYFRJ0rz/AMd2TMJcOVAzR0fVk2xkPX0bNdUEbtZiK8hV0njasvzUFf19zYUIredEeVT6o917/JqDp13IV9g4hR7haj4Vp+SOedvE3ERbdwG5nKkhSIUuAWg6EhCY1jMs9oTTT5RbXo/Sm1cz9GGyAoQxKKxVGzdbLmE6SN4B0qCxuLvqqgr7N733XHyZnVjxOk9IG8OfFsTHuFqDUtvlHKIVABwAvAfCzWpx/Oq3Zcq1u4YyjMMmWXAIElxAgyWMKIOtU73PBmw4u2MO1x2u9Gtt2CM30RuAmAcsgbDxnZUY6QxMkn2MbPzdv+hqLidL86n1fhe/yakwXKSqXLSMxEBUutsEb7YrmW572w2VrV0GGOy3HVuPbMtngDMjdYwAILRNeXOfNpCwZLmgkZQpnqq0SGjY2p2b5iSLaWksbTleFBX5v3MOEXvO4w2NW5OUnSJlWXbMdoDgfdU9aXm9ihdm4AQHt2WAYQQGzkAjjrW6r2GCryr0I1JqzeaNeSs7CvGaBJ2Cvaixf1b+y34GtwiQDle16/wb+VUBjwpaChBYkSXB17ujP41zw515b7WTZuZU6NOkUSpe4tkqmoABPSj7RPVJIAgn21z5w7qGQuQcm1GXR3yqYInWCRAOzWNK8TV0ziqsUnQutjze/LL5myqcVvOh+c/7P71z/KqK7iVYyRbniHuBvJhbmtRgueFi84RC+cozwVIjKXEMdit1H0OojWDAqoPlAw/Q9IQ4IVGKQC30iM6gGQp6qkzO8TGwa60hiL2/Dbeb3mdRcTf9MPW/+a9+PRzWVrEKpkC3PEvcZvvNbJrW4znVZtXDbbPmBC6LoWItEIDMTF5NsDU66VUxfPmwmFGJhihuFFnKpbLJZxJ2BFdgDBOWIkikdJV5JWw+eW17xqLidH85/wBn965/lVhex2ZYlBMfac7/AOzrTXOeGHE6sQDd1CzItHK7DXZmIUbzMxGtYXee+GUvJaEIDELIk59msmBauMYGgQmkdJV7prDfqxqLidb87WvX94I/dVyuIwXOi1igUTOH6NbhDLEBghAzAlZi4hgH7XcY7evUaMx1XFxl2sNVp5cymcVHIUpSusVilKUApSlAKUpQClKUArV8o2HNwMqFhljQqIIJ9ZhxraUrWxWGhiqTo1Mnw8nczF6rujSdHc/RP963/XTorn6J/vW/66vYq8/SBVYKMs6rM6xxFYzd9dfuf7q83U0Jo6nLVk5X5/QuVSbKfRXP0T/et/11D82/9t8LP9VX7t91EtdQDiUj+KovT7m5mP8A7LD8SKitE6OWTl1+hntJlT5s/wC2+Fn+qpLeFdezYI8DaH4PU/zgw7VzL7dplH3iY+NWA1z9Iv3P91ZeidHPNy6v2HaTKfRXP0T/AHrf9dOiufon+9b/AK6uTd9dfuf7qsYG6WtgmJ1mBGwkbPKp0tA6Pq3Udbr9DDqzRV5LssGcspWQgElSdC89kn1hWxpSvSYehDD0o0oZIpbu7io8SsowG0g/hUlKvMHPW7BgTZedCequ0AQdu3Qe6vBg9n0B0mOoukmTGu8gHxFdFWvF64xaGUAMQBlnZ3zXlKv+PYKktaU525r+Jeqsma1MHERYYQCBCKIBMkCDoCdar/MduAPRjAmBlEDNtA10nfxrdzd9dfuf7qwu33US11FHEqB+LVStE4BZVJ9f6me0lwRqn5JVpmw5nbImdg1ltdAPcKltYPLssuNSdgOpEEyTwEVb+cT+lXx6Mx75ipLWIdxK3UYdyg/g1HojAtWdSp1/qO0lwRRGEjZYO2ewu2InbtjSeFYryeAIGHgaaZEjTZp5n31tJu+uv3P91YXr1xVzZ1MRpk26+1WFobR7dlOfVfxHaS4GubBmCFsspIAkKo0mdTOyST5mujpSvRYDR1LAxcabbvx2/JFUpuWYpSldAgKUpQClKUApSlAKUpQClKUBRvfXfsfxGsb96IA1Y7B4bSe4SPeKyvfXfsfxVFg+tL+sdPZEhffq37VefxvjS9P2LY5GVrCgHMes/rHb4D1R3D41iccm45uOQM8eOUGK8I6QkfYBg/rHeD+qNkbzM7NZLl9LYAZlUbpIGzhWoSFrFK5gETvB0PmDrUZw+TW2NN6bAfZ9U/A7+IkZFuKNjDaCDs71I2eIryxcMlW1IjXiDMHx0IPhumnIElq4GAI2H/mvA1nyb9UP2vzGqydW4RucFvAiA3vBU+Rqzyb9UP2vzGuno7vSITLVKUrsFYpSlAK1+H+37bfjWwrVG7lW4Rqc7Ad5JhR7yK5+kPCXP3JwzM7lwscq6R2m25e4cWj3TJ3A+2sKqmYlvWOre/h3DSvbaC2mp0AJJO/eWPxNRrY6TVxpuQ7B7Q3nx0HxPELDL0+3MdIk+0v869u4ZX1I13MNGHgw1qSBs08P9KgbDZNbYjio0VvAbAe/30BklwqQrGQey2ye5t0/A929jfq28vxFZHLcT9Vh4Hx7iPgRVd7hayZ7Q0PipifPb51On31zRhm4pSleoKRSlKAUpSgFKUoBSlKAUpSgFKUoChifrf2P4jWGAH0Vv2F/AVJe+u/Y/iqLA6Lk3ocvl9n/AAx5zXn8b40vT9i2OQ5P+rXiZJ8SST8Sa8weuYntZmB4wCco8MsH9qd9LZ6Nip7LElT3sZK+MyR4xurO7hQxnrA8VJWfGNvnWoSMEEXSBsKgt4yQD4kT90V7c+uT2X/G3/zzqREW2DuG0kmfMk/v4VHYXMxc8IUHhvPdJ3cAO+gKeH5Xt4i59GSTavPbeVIhltvI1Go2a1Yu4i8mEzYe2t279lGcIDL69Y6bJPlVfEYyzcxPo7MM/RMxSSCQ+hOmzqg7563dWfI16xhbdjChgrMHFpCSSwQktBPmda6mAzlyJSSuml528t+3Z979hu12a7a9rVYTlv8A9Mb+JtnDBc2ZbhDFQpIBlds6ad+k6TnhxcuX1vLeVsK1oZbYQasTIuB9sFTEV1rlLg1e/wB+V0bKlKVkgK0z9oDjeb4K5HxArc1p7w6rN6twt5A9b/DmrQx/hrn7k4ZkuO7IG4sgPgXWR57POssXcKoSNDx4Tv8ALb5V7iLedCAddCDwIMqfeAaWrgddR3Mp1g7wf+ajxrhlhw7coYiziHbEWAiXF6PD2y6P0l/Mcn0irmVmA7RiOOwL2PI993sI1xctyCGEhoIJBEjQ7NoqjiOadp7lx2a5Ny30TDN9jXQGJG3bt79TWwsWUw9lEUHIiqqiZMAQqidp0qc5JrYX1Zwklqqz+/N/X9DLB/bG4O0ecMfixqC7sve0p/wp/KrWFtFV12kkmOLGTHdrHgKqnW07eu0jwGVVPmFB86zT765o12bqlKV6cpFKUoBSlKAUpSgFKUoBSlKAUpXhaKApXvrv2P4jWF62ZzLtGhHrDh4jWPE8a9xTxdBgsMsdXXWd9Y+lfqP93/WuHi6VSVZuMW19CyLVjJLi3FOwjYQRs7mB/fWHocdl3UcJVvzqTUd2GM5Lgbiog+Eg7O7ZWGdxsNw+1bU/lK1rfh6u6L6MldFhcGJlizkbMx0HeFACz3xNe3cRrlXVvgve3Dw2n8K3WPaN49yqEHvHW+NeYm3mtPbQXbWZWAa2IZSR2geO+afh6vwvozKa4lmzg1UhoBeCM5AzGTJ12wTrGzQcK85KuWrgEG29y0WBgqz285Oh3rI8JqLBsbdtEIuuVVQWcSzQIzN3nbU3I+At2gzBFS5cM3CAAzEExmI2mD8TXQwNOcZPWXUjJrierjhdvXcO1m5lVFJZ0HRXA41VSe1GwiONbBVAEAQBsAqjhr944i4GS2MOFTo3ViXZj2gy7gP5bZ0v11EQkKUpWSIrX4f7ftt+NXy44itYt0qXGVj1mIIEgg+daOOhKdO0Vfb7ko5i2ej6p7H2TuH6h/d5Dbtku4YMZBKtxXb4GdCPEVg2IkQUcjvWoOsvY6QD1WXMo8NQR4THdXI7Cr8L6Msuifo7nrp/dmfzx8KytYYAySWbi0aeAGg/5M1X9Ku+p55W/D/WvJZu30hHBFyDzOYt8RT8PV+F9BdE1188ouzY5G7ioPH8PGKyxgi2fL8RXiXwBAtuANgCwKwxF0spAR5MbRG8d9ShQq6y/K8+AbRtqVjnHEVkDXoykUpSgFKUoBSlKAUpSgFKUoBWh5wXURmuXAClu0WPVzEBcxaBEnQbBW+rRcu20ZylyMj2ipBMAglgwnwPxrkaaTeCmtv+uWfeV7FlPvI0y8v4IqWz2gBxAkzEECJIM8Nx4GJ8Ryhhrd02nyKwTpDKgKFzZe1ETP2dtQNyDgiSciAsxYw7DrEsc2jdqXcg7RnaIk1JieSMJcuG46WzcJBzzD6LAhwcwAgEAGAQDt1r5+6VO+yNS3Lfst8zau/Ik+cMJr17Ggk6poMpefDIC3gDUZ5XwcqM9mXjKBlObM2UEQNRmIE7BNY3eRcIwIIEEz9Y4+yUOx/tKxDetOs143IeDLK2VJQKq9dtAmWBGaD2VGu0CDIrCpU96qdDN+RYXH4Qojh7BRzCMCkMZiAeM6VVxnODB2uhzFMt+ejZVDKQCgnMBES668DOwE1KOSMILaW8qZEJKjOd5BIJzSykgSpkGBpoKl9Dw2VVhIS21petstsFDLt3hF126VhU4p92o1t8tm23rlf1F+RgnKmDJgXLBMoIlJlxKad4BI7hWKcr4Mrmz2AJUalBBcSqnvI1jhQck4TPnAUPKtmDsDKqVGxt6kg+sDrNRf8Ah/BeommWJdtMgIWOtoIYgjeCZmpKlT4VOnUX5HRcj2wty5AAGW3sAG+5wra1quR7gZ7hBkQmo8X/AJj31ta+h6IUlgqalnY06neYpSldQgcdytyth8PdAvAZrt11TqZpOYDWBxZR/wDlRXuX8EpAL2TPqgMBs1JAgDUe8GrHKfJ1i856YAlLjkS7L2iCQQCMymBoZBiobXIuDUghVBGzrtwUAdrYAoAGwAQIFfM8ZTpvEVHKNS+tLLLN2t6G7HJZEt7lHDJcCN0YLIbgOUZco1kvGUSAxGuoRiNhr35xwnr2Nk7U2ZC8/cUt4CagvchYJyC1u0WVQisT1lVVZQqtMgZWbQHeTtr29yLhHBDQc236W5JOTIWnPOYp1S21hoZrS7KFlsqdN5K/IybljBjL17PWMLGUljnCQABr1yB3Uv8AK+EW2Lua2yNcW2DbUXAXYwF6gOs/u4icDyHgyVOVZSMsOwjK7OCIbczMfOvLvIGCayLJS30QJIXMQJKlTsaYynLGyNIipdlTutlTPbs3e5i78hi+XcJaxAsXCi3CobVOrBmOtEa5T8BtImVuVsGATnsGM8gFCfoxmceIGvmKlbCYcknqyeik5jP0LZres7m1/GarLyHgwCAqAMHBAdgCLghlIDarAEDYI0isKnCyvGpf9/b9TN+RPbx+FYqoewWZmVQCksydoLxIkbK6HkdYsgDQS+z22rmbXJGEW4LgVM4ZmzZiTmaJOrfqrpsECK6bkc/Qjxc+92r0n+OwUa89VStq/wC3G+70Ka2RdpSle0NYUpSgFKUoBSlKAUpSgFKUoBSlKAUpSgFKUoBSlKAUpSgFKUoBSlKAUpSgFKUoBSlKAUpSgFKUoBSlKAUpSgFKUoBSlKAUpSgFKUoBSlKAUpSgFKUoBSlKAUpSgFKUoBSlKAUpSgFKUoBSlKAUpSgFKUoBSlKA/9k=">
            <a:hlinkClick r:id="rId2"/>
          </p:cNvPr>
          <p:cNvSpPr>
            <a:spLocks noChangeAspect="1" noChangeArrowheads="1"/>
          </p:cNvSpPr>
          <p:nvPr/>
        </p:nvSpPr>
        <p:spPr bwMode="auto">
          <a:xfrm>
            <a:off x="307975" y="-731838"/>
            <a:ext cx="2466975" cy="18478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a:hlinkClick r:id="rId2"/>
          </p:cNvPr>
          <p:cNvSpPr>
            <a:spLocks noChangeAspect="1" noChangeArrowheads="1"/>
          </p:cNvSpPr>
          <p:nvPr/>
        </p:nvSpPr>
        <p:spPr bwMode="auto">
          <a:xfrm>
            <a:off x="460375" y="-579438"/>
            <a:ext cx="2466975" cy="18478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8">
            <a:hlinkClick r:id="rId2"/>
          </p:cNvPr>
          <p:cNvSpPr>
            <a:spLocks noChangeAspect="1" noChangeArrowheads="1"/>
          </p:cNvSpPr>
          <p:nvPr/>
        </p:nvSpPr>
        <p:spPr bwMode="auto">
          <a:xfrm>
            <a:off x="612775" y="-427038"/>
            <a:ext cx="2466975" cy="18478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10">
            <a:hlinkClick r:id="rId2"/>
          </p:cNvPr>
          <p:cNvSpPr>
            <a:spLocks noChangeAspect="1" noChangeArrowheads="1"/>
          </p:cNvSpPr>
          <p:nvPr/>
        </p:nvSpPr>
        <p:spPr bwMode="auto">
          <a:xfrm>
            <a:off x="765175" y="-274638"/>
            <a:ext cx="2466975" cy="18478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5"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5174" y="496887"/>
            <a:ext cx="8078247" cy="53321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91203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4018" y="762000"/>
            <a:ext cx="8458200" cy="5262979"/>
          </a:xfrm>
          <a:prstGeom prst="rect">
            <a:avLst/>
          </a:prstGeom>
        </p:spPr>
        <p:txBody>
          <a:bodyPr wrap="square">
            <a:spAutoFit/>
          </a:bodyPr>
          <a:lstStyle/>
          <a:p>
            <a:r>
              <a:rPr lang="en-US" sz="2400" dirty="0"/>
              <a:t>5.  Number of Particles</a:t>
            </a:r>
          </a:p>
          <a:p>
            <a:r>
              <a:rPr lang="en-US" sz="2400" dirty="0"/>
              <a:t>The unit of number of particles is the mole (</a:t>
            </a:r>
            <a:r>
              <a:rPr lang="en-US" sz="2400" dirty="0" err="1"/>
              <a:t>mol</a:t>
            </a:r>
            <a:r>
              <a:rPr lang="en-US" sz="2400" dirty="0"/>
              <a:t>).  The mole is a very large number – 6.02 x 10</a:t>
            </a:r>
            <a:r>
              <a:rPr lang="en-US" sz="2400" baseline="30000" dirty="0"/>
              <a:t>23</a:t>
            </a:r>
            <a:r>
              <a:rPr lang="en-US" sz="2400" dirty="0"/>
              <a:t>.</a:t>
            </a:r>
          </a:p>
          <a:p>
            <a:r>
              <a:rPr lang="en-US" sz="2400" dirty="0"/>
              <a:t> </a:t>
            </a:r>
          </a:p>
          <a:p>
            <a:r>
              <a:rPr lang="en-US" sz="2400" dirty="0"/>
              <a:t>6.  Electric Current</a:t>
            </a:r>
          </a:p>
          <a:p>
            <a:r>
              <a:rPr lang="en-US" sz="2400" dirty="0"/>
              <a:t>The unit of electric current is the ampere (A).  Electric current measures the flow of electric charge.  In the SI system of measurement, electric charge is a derived quantity that is based on electric current and time.  The SI unit of electric charge is the coulomb (C).</a:t>
            </a:r>
          </a:p>
          <a:p>
            <a:r>
              <a:rPr lang="en-US" sz="2400" dirty="0"/>
              <a:t> </a:t>
            </a:r>
          </a:p>
          <a:p>
            <a:r>
              <a:rPr lang="en-US" sz="2400" dirty="0"/>
              <a:t>7.  Luminous Intensity</a:t>
            </a:r>
          </a:p>
          <a:p>
            <a:r>
              <a:rPr lang="en-US" sz="2400" dirty="0"/>
              <a:t>The unit of luminous intensity is the candela (cd).  Luminous intensity measures the brightness of light.</a:t>
            </a:r>
          </a:p>
        </p:txBody>
      </p:sp>
    </p:spTree>
    <p:extLst>
      <p:ext uri="{BB962C8B-B14F-4D97-AF65-F5344CB8AC3E}">
        <p14:creationId xmlns:p14="http://schemas.microsoft.com/office/powerpoint/2010/main" val="660750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838200"/>
            <a:ext cx="7315200" cy="4339650"/>
          </a:xfrm>
          <a:prstGeom prst="rect">
            <a:avLst/>
          </a:prstGeom>
        </p:spPr>
        <p:txBody>
          <a:bodyPr wrap="square">
            <a:spAutoFit/>
          </a:bodyPr>
          <a:lstStyle/>
          <a:p>
            <a:r>
              <a:rPr lang="en-US" dirty="0"/>
              <a:t> </a:t>
            </a:r>
          </a:p>
          <a:p>
            <a:r>
              <a:rPr lang="en-US" sz="2400" dirty="0"/>
              <a:t>8.  Volume</a:t>
            </a:r>
          </a:p>
          <a:p>
            <a:r>
              <a:rPr lang="en-US" sz="2400" dirty="0"/>
              <a:t>Volume is the amount of three-dimensional space occupied by a substance.  The fundamental unit of volume in the SI system is based on the volume of a cube that measures 1 meter in each of the three directions. – 1 m</a:t>
            </a:r>
            <a:r>
              <a:rPr lang="en-US" sz="2400" baseline="30000" dirty="0"/>
              <a:t>3</a:t>
            </a:r>
            <a:r>
              <a:rPr lang="en-US" sz="2400" dirty="0"/>
              <a:t>.  If this cube is divided into 1000 smaller cubes, each of these small cubes represents a volume of 1 dm</a:t>
            </a:r>
            <a:r>
              <a:rPr lang="en-US" sz="2400" baseline="30000" dirty="0"/>
              <a:t>3</a:t>
            </a:r>
            <a:r>
              <a:rPr lang="en-US" sz="2400" dirty="0"/>
              <a:t> which is commonly called the liter.</a:t>
            </a:r>
          </a:p>
          <a:p>
            <a:r>
              <a:rPr lang="en-US" sz="2400" dirty="0"/>
              <a:t> </a:t>
            </a:r>
          </a:p>
          <a:p>
            <a:r>
              <a:rPr lang="en-US" sz="2400" dirty="0"/>
              <a:t> </a:t>
            </a:r>
          </a:p>
          <a:p>
            <a:r>
              <a:rPr lang="en-US" dirty="0"/>
              <a:t> </a:t>
            </a:r>
          </a:p>
        </p:txBody>
      </p:sp>
    </p:spTree>
    <p:extLst>
      <p:ext uri="{BB962C8B-B14F-4D97-AF65-F5344CB8AC3E}">
        <p14:creationId xmlns:p14="http://schemas.microsoft.com/office/powerpoint/2010/main" val="3741497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7620000" cy="5632311"/>
          </a:xfrm>
          <a:prstGeom prst="rect">
            <a:avLst/>
          </a:prstGeom>
        </p:spPr>
        <p:txBody>
          <a:bodyPr wrap="square">
            <a:spAutoFit/>
          </a:bodyPr>
          <a:lstStyle/>
          <a:p>
            <a:r>
              <a:rPr lang="en-US" sz="2400" dirty="0"/>
              <a:t>Problems</a:t>
            </a:r>
          </a:p>
          <a:p>
            <a:r>
              <a:rPr lang="en-US" sz="2400" dirty="0"/>
              <a:t>1.  Which distance is farther, 100 mi or 100 km?</a:t>
            </a:r>
          </a:p>
          <a:p>
            <a:r>
              <a:rPr lang="en-US" sz="2400" dirty="0"/>
              <a:t> </a:t>
            </a:r>
          </a:p>
          <a:p>
            <a:r>
              <a:rPr lang="en-US" sz="2400" dirty="0"/>
              <a:t>2.  One liter of volume in the metric system is approximately equivalent to one ______ in the English system.</a:t>
            </a:r>
          </a:p>
          <a:p>
            <a:r>
              <a:rPr lang="en-US" sz="2400" dirty="0"/>
              <a:t> </a:t>
            </a:r>
          </a:p>
          <a:p>
            <a:r>
              <a:rPr lang="en-US" sz="2400" dirty="0"/>
              <a:t>3.  The length 52.2 mm can also be expressed as ______ cm.</a:t>
            </a:r>
          </a:p>
          <a:p>
            <a:r>
              <a:rPr lang="en-US" sz="2400" dirty="0"/>
              <a:t> </a:t>
            </a:r>
          </a:p>
          <a:p>
            <a:r>
              <a:rPr lang="en-US" sz="2400" dirty="0"/>
              <a:t>4.  Who is taller, a man who is 1.62 m tall or a woman who is 5 </a:t>
            </a:r>
            <a:r>
              <a:rPr lang="en-US" sz="2400" dirty="0" err="1"/>
              <a:t>ft</a:t>
            </a:r>
            <a:r>
              <a:rPr lang="en-US" sz="2400" dirty="0"/>
              <a:t> 6 in. tall?</a:t>
            </a:r>
          </a:p>
          <a:p>
            <a:r>
              <a:rPr lang="en-US" sz="2400" dirty="0"/>
              <a:t> </a:t>
            </a:r>
          </a:p>
          <a:p>
            <a:r>
              <a:rPr lang="en-US" sz="2400" dirty="0"/>
              <a:t>5.  A 1-kg package of hamburger has a mass closest to which of the following?</a:t>
            </a:r>
          </a:p>
          <a:p>
            <a:r>
              <a:rPr lang="en-US" sz="2400" dirty="0"/>
              <a:t>     a.  8 oz.	</a:t>
            </a:r>
            <a:r>
              <a:rPr lang="en-US" sz="2400" dirty="0" smtClean="0"/>
              <a:t>b</a:t>
            </a:r>
            <a:r>
              <a:rPr lang="en-US" sz="2400" dirty="0"/>
              <a:t>.  1 </a:t>
            </a:r>
            <a:r>
              <a:rPr lang="en-US" sz="2400" dirty="0" err="1"/>
              <a:t>lb</a:t>
            </a:r>
            <a:r>
              <a:rPr lang="en-US" sz="2400" dirty="0"/>
              <a:t>		</a:t>
            </a:r>
            <a:r>
              <a:rPr lang="en-US" sz="2400" dirty="0" smtClean="0"/>
              <a:t>c</a:t>
            </a:r>
            <a:r>
              <a:rPr lang="en-US" sz="2400" dirty="0"/>
              <a:t>.  2 </a:t>
            </a:r>
            <a:r>
              <a:rPr lang="en-US" sz="2400" dirty="0" err="1"/>
              <a:t>lb</a:t>
            </a:r>
            <a:r>
              <a:rPr lang="en-US" sz="2400" dirty="0"/>
              <a:t>		</a:t>
            </a:r>
            <a:r>
              <a:rPr lang="en-US" sz="2400" dirty="0" smtClean="0"/>
              <a:t>d</a:t>
            </a:r>
            <a:r>
              <a:rPr lang="en-US" sz="2400" dirty="0"/>
              <a:t>.  10 </a:t>
            </a:r>
            <a:r>
              <a:rPr lang="en-US" sz="2400" dirty="0" err="1"/>
              <a:t>lb</a:t>
            </a:r>
            <a:endParaRPr lang="en-US" sz="2400" dirty="0"/>
          </a:p>
          <a:p>
            <a:r>
              <a:rPr lang="en-US" sz="2400" dirty="0"/>
              <a:t> </a:t>
            </a:r>
          </a:p>
        </p:txBody>
      </p:sp>
    </p:spTree>
    <p:extLst>
      <p:ext uri="{BB962C8B-B14F-4D97-AF65-F5344CB8AC3E}">
        <p14:creationId xmlns:p14="http://schemas.microsoft.com/office/powerpoint/2010/main" val="1038177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474345"/>
            <a:ext cx="7696200" cy="5632311"/>
          </a:xfrm>
          <a:prstGeom prst="rect">
            <a:avLst/>
          </a:prstGeom>
        </p:spPr>
        <p:txBody>
          <a:bodyPr wrap="square">
            <a:spAutoFit/>
          </a:bodyPr>
          <a:lstStyle/>
          <a:p>
            <a:r>
              <a:rPr lang="en-US" sz="2400" dirty="0"/>
              <a:t>6.  A 2-L bottle of soda contains a volume closest to which of the following?</a:t>
            </a:r>
          </a:p>
          <a:p>
            <a:r>
              <a:rPr lang="en-US" sz="2400" dirty="0"/>
              <a:t>     a.  5 gal	</a:t>
            </a:r>
            <a:r>
              <a:rPr lang="en-US" sz="2400" dirty="0" smtClean="0"/>
              <a:t>b</a:t>
            </a:r>
            <a:r>
              <a:rPr lang="en-US" sz="2400" dirty="0"/>
              <a:t>.  1 </a:t>
            </a:r>
            <a:r>
              <a:rPr lang="en-US" sz="2400" dirty="0" err="1"/>
              <a:t>qt</a:t>
            </a:r>
            <a:r>
              <a:rPr lang="en-US" sz="2400" dirty="0"/>
              <a:t>		</a:t>
            </a:r>
            <a:r>
              <a:rPr lang="en-US" sz="2400" dirty="0" smtClean="0"/>
              <a:t>c</a:t>
            </a:r>
            <a:r>
              <a:rPr lang="en-US" sz="2400" dirty="0"/>
              <a:t>.  2 </a:t>
            </a:r>
            <a:r>
              <a:rPr lang="en-US" sz="2400" dirty="0" err="1"/>
              <a:t>pt</a:t>
            </a:r>
            <a:r>
              <a:rPr lang="en-US" sz="2400" dirty="0"/>
              <a:t>		</a:t>
            </a:r>
            <a:r>
              <a:rPr lang="en-US" sz="2400" dirty="0" smtClean="0"/>
              <a:t>d</a:t>
            </a:r>
            <a:r>
              <a:rPr lang="en-US" sz="2400" dirty="0"/>
              <a:t>.  2 </a:t>
            </a:r>
            <a:r>
              <a:rPr lang="en-US" sz="2400" dirty="0" err="1"/>
              <a:t>qt</a:t>
            </a:r>
            <a:endParaRPr lang="en-US" sz="2400" dirty="0"/>
          </a:p>
          <a:p>
            <a:r>
              <a:rPr lang="en-US" sz="2400" dirty="0"/>
              <a:t> </a:t>
            </a:r>
          </a:p>
          <a:p>
            <a:r>
              <a:rPr lang="en-US" sz="2400" dirty="0"/>
              <a:t>7.  A recipe written in metric units calls for 250 mL of milk.  Which of the following best approximates this amount?</a:t>
            </a:r>
          </a:p>
          <a:p>
            <a:r>
              <a:rPr lang="en-US" sz="2400" dirty="0"/>
              <a:t>     a.  1 </a:t>
            </a:r>
            <a:r>
              <a:rPr lang="en-US" sz="2400" dirty="0" err="1"/>
              <a:t>qt</a:t>
            </a:r>
            <a:r>
              <a:rPr lang="en-US" sz="2400" dirty="0"/>
              <a:t>	</a:t>
            </a:r>
            <a:r>
              <a:rPr lang="en-US" sz="2400" dirty="0" smtClean="0"/>
              <a:t>b</a:t>
            </a:r>
            <a:r>
              <a:rPr lang="en-US" sz="2400" dirty="0"/>
              <a:t>.  1 gal	</a:t>
            </a:r>
            <a:r>
              <a:rPr lang="en-US" sz="2400" dirty="0" smtClean="0"/>
              <a:t>c</a:t>
            </a:r>
            <a:r>
              <a:rPr lang="en-US" sz="2400" dirty="0"/>
              <a:t>.  1 cup	</a:t>
            </a:r>
            <a:r>
              <a:rPr lang="en-US" sz="2400" dirty="0" smtClean="0"/>
              <a:t>d</a:t>
            </a:r>
            <a:r>
              <a:rPr lang="en-US" sz="2400" dirty="0"/>
              <a:t>.  1 </a:t>
            </a:r>
            <a:r>
              <a:rPr lang="en-US" sz="2400" dirty="0" err="1"/>
              <a:t>pt</a:t>
            </a:r>
            <a:endParaRPr lang="en-US" sz="2400" dirty="0"/>
          </a:p>
          <a:p>
            <a:r>
              <a:rPr lang="en-US" sz="2400" dirty="0"/>
              <a:t> </a:t>
            </a:r>
          </a:p>
          <a:p>
            <a:r>
              <a:rPr lang="en-US" sz="2400" dirty="0"/>
              <a:t>8.  Which metric system unit is most appropriate for measuring the distance between two cities?</a:t>
            </a:r>
          </a:p>
          <a:p>
            <a:r>
              <a:rPr lang="en-US" sz="2400" dirty="0"/>
              <a:t>     a.  meters		b.  millimeters		</a:t>
            </a:r>
            <a:endParaRPr lang="en-US" sz="2400" dirty="0" smtClean="0"/>
          </a:p>
          <a:p>
            <a:r>
              <a:rPr lang="en-US" sz="2400" dirty="0"/>
              <a:t> </a:t>
            </a:r>
            <a:r>
              <a:rPr lang="en-US" sz="2400" dirty="0" smtClean="0"/>
              <a:t>    c</a:t>
            </a:r>
            <a:r>
              <a:rPr lang="en-US" sz="2400" dirty="0"/>
              <a:t>.  centimeters	</a:t>
            </a:r>
            <a:r>
              <a:rPr lang="en-US" sz="2400" dirty="0" smtClean="0"/>
              <a:t>d</a:t>
            </a:r>
            <a:r>
              <a:rPr lang="en-US" sz="2400" dirty="0"/>
              <a:t>.  kilometers</a:t>
            </a:r>
          </a:p>
          <a:p>
            <a:r>
              <a:rPr lang="en-US" sz="2400" dirty="0"/>
              <a:t> </a:t>
            </a:r>
          </a:p>
          <a:p>
            <a:r>
              <a:rPr lang="en-US" sz="2400" dirty="0"/>
              <a:t/>
            </a:r>
            <a:br>
              <a:rPr lang="en-US" sz="2400" dirty="0"/>
            </a:br>
            <a:endParaRPr lang="en-US" sz="2400" dirty="0"/>
          </a:p>
        </p:txBody>
      </p:sp>
    </p:spTree>
    <p:extLst>
      <p:ext uri="{BB962C8B-B14F-4D97-AF65-F5344CB8AC3E}">
        <p14:creationId xmlns:p14="http://schemas.microsoft.com/office/powerpoint/2010/main" val="4014640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29238"/>
            <a:ext cx="7663873" cy="6001643"/>
          </a:xfrm>
          <a:prstGeom prst="rect">
            <a:avLst/>
          </a:prstGeom>
        </p:spPr>
        <p:txBody>
          <a:bodyPr wrap="square">
            <a:spAutoFit/>
          </a:bodyPr>
          <a:lstStyle/>
          <a:p>
            <a:r>
              <a:rPr lang="en-US" sz="2400" b="1" dirty="0"/>
              <a:t>Scientific Notation</a:t>
            </a:r>
            <a:endParaRPr lang="en-US" sz="2400" dirty="0"/>
          </a:p>
          <a:p>
            <a:r>
              <a:rPr lang="en-US" sz="2400" b="1" dirty="0"/>
              <a:t> </a:t>
            </a:r>
            <a:endParaRPr lang="en-US" sz="2400" dirty="0"/>
          </a:p>
          <a:p>
            <a:r>
              <a:rPr lang="en-US" sz="2400" dirty="0"/>
              <a:t>In scientific notation, a number is expressed as a power of 10 and takes the following form:  M x 10</a:t>
            </a:r>
            <a:r>
              <a:rPr lang="en-US" sz="2400" baseline="30000" dirty="0"/>
              <a:t>n</a:t>
            </a:r>
            <a:r>
              <a:rPr lang="en-US" sz="2400" dirty="0"/>
              <a:t>.  M </a:t>
            </a:r>
            <a:r>
              <a:rPr lang="en-US" sz="2400" dirty="0" smtClean="0"/>
              <a:t>represents _______________________________.  </a:t>
            </a:r>
          </a:p>
          <a:p>
            <a:r>
              <a:rPr lang="en-US" sz="2400" dirty="0" smtClean="0"/>
              <a:t> </a:t>
            </a:r>
            <a:r>
              <a:rPr lang="en-US" sz="2400" dirty="0"/>
              <a:t>n </a:t>
            </a:r>
            <a:r>
              <a:rPr lang="en-US" sz="2400" dirty="0" smtClean="0"/>
              <a:t>____________________________________________.</a:t>
            </a:r>
            <a:endParaRPr lang="en-US" sz="2400" dirty="0"/>
          </a:p>
          <a:p>
            <a:r>
              <a:rPr lang="en-US" sz="2400" dirty="0"/>
              <a:t> </a:t>
            </a:r>
          </a:p>
          <a:p>
            <a:r>
              <a:rPr lang="en-US" sz="2400" dirty="0"/>
              <a:t>2300 = 2.3 x 10</a:t>
            </a:r>
            <a:r>
              <a:rPr lang="en-US" sz="2400" baseline="30000" dirty="0"/>
              <a:t>3</a:t>
            </a:r>
            <a:endParaRPr lang="en-US" sz="2400" dirty="0"/>
          </a:p>
          <a:p>
            <a:r>
              <a:rPr lang="en-US" sz="2400" dirty="0"/>
              <a:t>0.0000578 = 5.78 x 10</a:t>
            </a:r>
            <a:r>
              <a:rPr lang="en-US" sz="2400" baseline="30000" dirty="0"/>
              <a:t>-5</a:t>
            </a:r>
            <a:endParaRPr lang="en-US" sz="2400" dirty="0"/>
          </a:p>
          <a:p>
            <a:r>
              <a:rPr lang="en-US" sz="2400" dirty="0"/>
              <a:t> </a:t>
            </a:r>
          </a:p>
          <a:p>
            <a:r>
              <a:rPr lang="en-US" sz="2400" dirty="0"/>
              <a:t>To write a number in scientific form, we move the decimal place until the mantissa is a number between 1 and 10.  If we move the decimal place to the left, the exponent is a </a:t>
            </a:r>
            <a:r>
              <a:rPr lang="en-US" sz="2400" dirty="0" smtClean="0"/>
              <a:t>________________; </a:t>
            </a:r>
            <a:r>
              <a:rPr lang="en-US" sz="2400" dirty="0"/>
              <a:t>if we move it to the right, the exponent is __________________.</a:t>
            </a:r>
          </a:p>
          <a:p>
            <a:r>
              <a:rPr lang="en-US" sz="2400" dirty="0"/>
              <a:t> </a:t>
            </a:r>
          </a:p>
        </p:txBody>
      </p:sp>
    </p:spTree>
    <p:extLst>
      <p:ext uri="{BB962C8B-B14F-4D97-AF65-F5344CB8AC3E}">
        <p14:creationId xmlns:p14="http://schemas.microsoft.com/office/powerpoint/2010/main" val="2273666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4109" y="228600"/>
            <a:ext cx="7924800" cy="6370975"/>
          </a:xfrm>
          <a:prstGeom prst="rect">
            <a:avLst/>
          </a:prstGeom>
        </p:spPr>
        <p:txBody>
          <a:bodyPr wrap="square">
            <a:spAutoFit/>
          </a:bodyPr>
          <a:lstStyle/>
          <a:p>
            <a:r>
              <a:rPr lang="en-US" sz="2400" dirty="0"/>
              <a:t>To add (subtract) two numbers, both numbers must have the same exponent.  The mantissas are then added (subtracted).</a:t>
            </a:r>
          </a:p>
          <a:p>
            <a:r>
              <a:rPr lang="en-US" sz="2400" dirty="0"/>
              <a:t> </a:t>
            </a:r>
          </a:p>
          <a:p>
            <a:r>
              <a:rPr lang="en-US" sz="2400" dirty="0"/>
              <a:t>2.0 x 10</a:t>
            </a:r>
            <a:r>
              <a:rPr lang="en-US" sz="2400" baseline="30000" dirty="0"/>
              <a:t>3</a:t>
            </a:r>
            <a:r>
              <a:rPr lang="en-US" sz="2400" dirty="0"/>
              <a:t> + 3.0 x 10</a:t>
            </a:r>
            <a:r>
              <a:rPr lang="en-US" sz="2400" baseline="30000" dirty="0"/>
              <a:t>3</a:t>
            </a:r>
            <a:r>
              <a:rPr lang="en-US" sz="2400" dirty="0"/>
              <a:t> = 5.0 x 10</a:t>
            </a:r>
            <a:r>
              <a:rPr lang="en-US" sz="2400" baseline="30000" dirty="0"/>
              <a:t>3</a:t>
            </a:r>
            <a:endParaRPr lang="en-US" sz="2400" dirty="0"/>
          </a:p>
          <a:p>
            <a:r>
              <a:rPr lang="en-US" sz="2400" dirty="0"/>
              <a:t> </a:t>
            </a:r>
          </a:p>
          <a:p>
            <a:r>
              <a:rPr lang="en-US" sz="2400" dirty="0"/>
              <a:t>5.0 x 10</a:t>
            </a:r>
            <a:r>
              <a:rPr lang="en-US" sz="2400" baseline="30000" dirty="0"/>
              <a:t>-5</a:t>
            </a:r>
            <a:r>
              <a:rPr lang="en-US" sz="2400" dirty="0"/>
              <a:t> – 2.0 x 10</a:t>
            </a:r>
            <a:r>
              <a:rPr lang="en-US" sz="2400" baseline="30000" dirty="0"/>
              <a:t>-5</a:t>
            </a:r>
            <a:r>
              <a:rPr lang="en-US" sz="2400" dirty="0"/>
              <a:t> = 3.0 x 10</a:t>
            </a:r>
            <a:r>
              <a:rPr lang="en-US" sz="2400" baseline="30000" dirty="0"/>
              <a:t>-5</a:t>
            </a:r>
            <a:endParaRPr lang="en-US" sz="2400" dirty="0"/>
          </a:p>
          <a:p>
            <a:r>
              <a:rPr lang="en-US" sz="2400" dirty="0"/>
              <a:t> </a:t>
            </a:r>
          </a:p>
          <a:p>
            <a:r>
              <a:rPr lang="en-US" sz="2400" dirty="0"/>
              <a:t>To multiply two numbers, we multiply the mantissas and add the exponents.</a:t>
            </a:r>
          </a:p>
          <a:p>
            <a:r>
              <a:rPr lang="en-US" sz="2400" dirty="0"/>
              <a:t> </a:t>
            </a:r>
          </a:p>
          <a:p>
            <a:r>
              <a:rPr lang="en-US" sz="2400" dirty="0"/>
              <a:t>(2.0 x 10</a:t>
            </a:r>
            <a:r>
              <a:rPr lang="en-US" sz="2400" baseline="30000" dirty="0"/>
              <a:t>5</a:t>
            </a:r>
            <a:r>
              <a:rPr lang="en-US" sz="2400" dirty="0"/>
              <a:t>)(3.0 x 10</a:t>
            </a:r>
            <a:r>
              <a:rPr lang="en-US" sz="2400" baseline="30000" dirty="0"/>
              <a:t>-2</a:t>
            </a:r>
            <a:r>
              <a:rPr lang="en-US" sz="2400" dirty="0"/>
              <a:t>) = 6.0 x 10</a:t>
            </a:r>
            <a:r>
              <a:rPr lang="en-US" sz="2400" baseline="30000" dirty="0"/>
              <a:t>3</a:t>
            </a:r>
            <a:endParaRPr lang="en-US" sz="2400" dirty="0"/>
          </a:p>
          <a:p>
            <a:r>
              <a:rPr lang="en-US" sz="2400" dirty="0"/>
              <a:t> </a:t>
            </a:r>
          </a:p>
          <a:p>
            <a:r>
              <a:rPr lang="en-US" sz="2400" dirty="0"/>
              <a:t>To divide two numbers, we divide the mantissas and subtract the exponents.</a:t>
            </a:r>
          </a:p>
          <a:p>
            <a:r>
              <a:rPr lang="en-US" sz="2400" dirty="0"/>
              <a:t> </a:t>
            </a:r>
          </a:p>
          <a:p>
            <a:r>
              <a:rPr lang="en-US" sz="2400" dirty="0"/>
              <a:t>6.0 x 10</a:t>
            </a:r>
            <a:r>
              <a:rPr lang="en-US" sz="2400" baseline="30000" dirty="0"/>
              <a:t>7</a:t>
            </a:r>
            <a:r>
              <a:rPr lang="en-US" sz="2400" dirty="0"/>
              <a:t> divided by 2.0 x 10</a:t>
            </a:r>
            <a:r>
              <a:rPr lang="en-US" sz="2400" baseline="30000" dirty="0"/>
              <a:t>4</a:t>
            </a:r>
            <a:r>
              <a:rPr lang="en-US" sz="2400" dirty="0"/>
              <a:t> = 3.0 x 10</a:t>
            </a:r>
            <a:r>
              <a:rPr lang="en-US" sz="2400" baseline="30000" dirty="0"/>
              <a:t>3</a:t>
            </a:r>
            <a:endParaRPr lang="en-US" sz="2400" dirty="0"/>
          </a:p>
          <a:p>
            <a:r>
              <a:rPr lang="en-US" sz="2400" dirty="0"/>
              <a:t> </a:t>
            </a:r>
          </a:p>
        </p:txBody>
      </p:sp>
    </p:spTree>
    <p:extLst>
      <p:ext uri="{BB962C8B-B14F-4D97-AF65-F5344CB8AC3E}">
        <p14:creationId xmlns:p14="http://schemas.microsoft.com/office/powerpoint/2010/main" val="327477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2400"/>
            <a:ext cx="7620000" cy="6370975"/>
          </a:xfrm>
          <a:prstGeom prst="rect">
            <a:avLst/>
          </a:prstGeom>
        </p:spPr>
        <p:txBody>
          <a:bodyPr wrap="square">
            <a:spAutoFit/>
          </a:bodyPr>
          <a:lstStyle/>
          <a:p>
            <a:r>
              <a:rPr lang="en-US" sz="2400" b="1" dirty="0" smtClean="0"/>
              <a:t>Density</a:t>
            </a:r>
            <a:r>
              <a:rPr lang="en-US" sz="2400" b="1" dirty="0"/>
              <a:t> </a:t>
            </a:r>
            <a:endParaRPr lang="en-US" sz="2400" dirty="0"/>
          </a:p>
          <a:p>
            <a:r>
              <a:rPr lang="en-US" sz="2400" dirty="0"/>
              <a:t>Density is the ratio of mass to volume.  It is written </a:t>
            </a:r>
          </a:p>
          <a:p>
            <a:r>
              <a:rPr lang="en-US" sz="2400" dirty="0"/>
              <a:t> </a:t>
            </a:r>
          </a:p>
          <a:p>
            <a:r>
              <a:rPr lang="en-US" sz="2400" dirty="0"/>
              <a:t>Density measures the compactness of a substance.  A substance such as lead has a large density because </a:t>
            </a:r>
            <a:r>
              <a:rPr lang="en-US" sz="2400" dirty="0" smtClean="0"/>
              <a:t>________________________________________________.  </a:t>
            </a:r>
            <a:r>
              <a:rPr lang="en-US" sz="2400" dirty="0"/>
              <a:t>A substance such as Styrofoam has a small density because </a:t>
            </a:r>
            <a:r>
              <a:rPr lang="en-US" sz="2400" dirty="0" smtClean="0"/>
              <a:t>________________________________________________.</a:t>
            </a:r>
            <a:endParaRPr lang="en-US" sz="2400" dirty="0"/>
          </a:p>
          <a:p>
            <a:r>
              <a:rPr lang="en-US" sz="2400" dirty="0"/>
              <a:t> </a:t>
            </a:r>
          </a:p>
          <a:p>
            <a:r>
              <a:rPr lang="en-US" sz="2400" dirty="0"/>
              <a:t>Density is a property that depends only on the nature of a substance, not on the size of any particular sample of the substance.</a:t>
            </a:r>
          </a:p>
          <a:p>
            <a:r>
              <a:rPr lang="en-US" sz="2400" dirty="0"/>
              <a:t> </a:t>
            </a:r>
          </a:p>
          <a:p>
            <a:r>
              <a:rPr lang="en-US" sz="2400" dirty="0"/>
              <a:t>In the SI system, the unit of density is the kilogram per cubic meter</a:t>
            </a:r>
            <a:r>
              <a:rPr lang="en-US" sz="2400" dirty="0" smtClean="0"/>
              <a:t>.</a:t>
            </a:r>
            <a:endParaRPr lang="en-US" sz="2400" dirty="0"/>
          </a:p>
          <a:p>
            <a:r>
              <a:rPr lang="en-US" sz="2400" dirty="0"/>
              <a:t>1 kg/m</a:t>
            </a:r>
            <a:r>
              <a:rPr lang="en-US" sz="2400" baseline="30000" dirty="0"/>
              <a:t>3</a:t>
            </a:r>
            <a:r>
              <a:rPr lang="en-US" sz="2400" dirty="0"/>
              <a:t> = 1 g/dm</a:t>
            </a:r>
            <a:r>
              <a:rPr lang="en-US" sz="2400" baseline="30000" dirty="0"/>
              <a:t>3</a:t>
            </a:r>
            <a:r>
              <a:rPr lang="en-US" sz="2400" dirty="0"/>
              <a:t> = 0.001 g/cm</a:t>
            </a:r>
            <a:r>
              <a:rPr lang="en-US" sz="2400" baseline="30000" dirty="0"/>
              <a:t>3</a:t>
            </a:r>
            <a:endParaRPr lang="en-US" sz="2400" dirty="0"/>
          </a:p>
          <a:p>
            <a:r>
              <a:rPr lang="en-US" sz="2400" baseline="30000" dirty="0"/>
              <a:t> </a:t>
            </a:r>
            <a:endParaRPr lang="en-US" sz="2400" dirty="0"/>
          </a:p>
        </p:txBody>
      </p:sp>
    </p:spTree>
    <p:extLst>
      <p:ext uri="{BB962C8B-B14F-4D97-AF65-F5344CB8AC3E}">
        <p14:creationId xmlns:p14="http://schemas.microsoft.com/office/powerpoint/2010/main" val="8752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http://cyberbridge.mcb.harvard.edu/images/math2_1.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057400"/>
            <a:ext cx="7732180"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5877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celebrating200years.noaa.gov/magazine/tct/accuracy_vs_precision_220.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959005"/>
            <a:ext cx="5390146" cy="51206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8168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990600"/>
            <a:ext cx="6934200" cy="4154984"/>
          </a:xfrm>
          <a:prstGeom prst="rect">
            <a:avLst/>
          </a:prstGeom>
          <a:noFill/>
        </p:spPr>
        <p:txBody>
          <a:bodyPr wrap="square" rtlCol="0">
            <a:spAutoFit/>
          </a:bodyPr>
          <a:lstStyle/>
          <a:p>
            <a:pPr algn="ctr"/>
            <a:r>
              <a:rPr lang="en-US" sz="2400" dirty="0" smtClean="0"/>
              <a:t>Rules for Determining Precision</a:t>
            </a:r>
          </a:p>
          <a:p>
            <a:pPr marL="457200" indent="-457200">
              <a:buAutoNum type="arabicPeriod"/>
            </a:pPr>
            <a:r>
              <a:rPr lang="en-US" sz="2400" dirty="0" smtClean="0"/>
              <a:t>If the measurement has a decimal point in it, the precision of the measurement is the furthest place to the right.</a:t>
            </a:r>
          </a:p>
          <a:p>
            <a:r>
              <a:rPr lang="en-US" sz="2400" dirty="0" smtClean="0"/>
              <a:t>Example 23.004 cm		Precise to thousandths</a:t>
            </a:r>
          </a:p>
          <a:p>
            <a:endParaRPr lang="en-US" sz="2400" dirty="0" smtClean="0"/>
          </a:p>
          <a:p>
            <a:r>
              <a:rPr lang="en-US" sz="2400" dirty="0" smtClean="0"/>
              <a:t>2. If the measurement does not have a decimal point in it, the precision is the place where either the rightmost integer is, or where a zero with a line over it is.</a:t>
            </a:r>
          </a:p>
          <a:p>
            <a:r>
              <a:rPr lang="en-US" sz="2400" dirty="0" smtClean="0"/>
              <a:t>Example 2300 km		Precise to hundreds</a:t>
            </a:r>
            <a:endParaRPr lang="en-US" sz="2400" dirty="0"/>
          </a:p>
        </p:txBody>
      </p:sp>
    </p:spTree>
    <p:extLst>
      <p:ext uri="{BB962C8B-B14F-4D97-AF65-F5344CB8AC3E}">
        <p14:creationId xmlns:p14="http://schemas.microsoft.com/office/powerpoint/2010/main" val="515895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09600"/>
            <a:ext cx="7848600" cy="5262979"/>
          </a:xfrm>
          <a:prstGeom prst="rect">
            <a:avLst/>
          </a:prstGeom>
          <a:noFill/>
        </p:spPr>
        <p:txBody>
          <a:bodyPr wrap="square" rtlCol="0">
            <a:spAutoFit/>
          </a:bodyPr>
          <a:lstStyle/>
          <a:p>
            <a:pPr algn="ctr"/>
            <a:r>
              <a:rPr lang="en-US" sz="2400" dirty="0" smtClean="0"/>
              <a:t>Rule for Significant Figures</a:t>
            </a:r>
          </a:p>
          <a:p>
            <a:r>
              <a:rPr lang="en-US" sz="2400" dirty="0" smtClean="0"/>
              <a:t>The number of significant figures in a measurement equals the total number of digits from and including the first (leftmost) integer in the measurement all the way to the limit of precision of that measurement.</a:t>
            </a:r>
          </a:p>
          <a:p>
            <a:endParaRPr lang="en-US" sz="2400" dirty="0"/>
          </a:p>
          <a:p>
            <a:r>
              <a:rPr lang="en-US" sz="2400" dirty="0" smtClean="0"/>
              <a:t>Examples</a:t>
            </a:r>
          </a:p>
          <a:p>
            <a:r>
              <a:rPr lang="en-US" sz="2400" dirty="0" smtClean="0"/>
              <a:t>23.285 cm	5 significant figures</a:t>
            </a:r>
          </a:p>
          <a:p>
            <a:r>
              <a:rPr lang="en-US" sz="2400" dirty="0" smtClean="0"/>
              <a:t>8000 sec	1 significant figure</a:t>
            </a:r>
          </a:p>
          <a:p>
            <a:r>
              <a:rPr lang="en-US" sz="2400" dirty="0" smtClean="0"/>
              <a:t>40. L		2 significant figures</a:t>
            </a:r>
          </a:p>
          <a:p>
            <a:r>
              <a:rPr lang="en-US" sz="2400" dirty="0" smtClean="0"/>
              <a:t>2300 g		2 significant figures</a:t>
            </a:r>
          </a:p>
          <a:p>
            <a:r>
              <a:rPr lang="en-US" sz="2400" dirty="0" smtClean="0"/>
              <a:t>200.0		____ significant figures</a:t>
            </a:r>
          </a:p>
          <a:p>
            <a:r>
              <a:rPr lang="en-US" sz="2400" dirty="0" smtClean="0"/>
              <a:t>0.713 kg	____ significant figures</a:t>
            </a:r>
          </a:p>
          <a:p>
            <a:r>
              <a:rPr lang="en-US" sz="2400" dirty="0" smtClean="0"/>
              <a:t>0.09053 kJ	____ significant figures</a:t>
            </a:r>
            <a:endParaRPr lang="en-US" sz="2400" dirty="0"/>
          </a:p>
        </p:txBody>
      </p:sp>
    </p:spTree>
    <p:extLst>
      <p:ext uri="{BB962C8B-B14F-4D97-AF65-F5344CB8AC3E}">
        <p14:creationId xmlns:p14="http://schemas.microsoft.com/office/powerpoint/2010/main" val="642485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85800"/>
            <a:ext cx="7315200" cy="5632311"/>
          </a:xfrm>
          <a:prstGeom prst="rect">
            <a:avLst/>
          </a:prstGeom>
          <a:noFill/>
        </p:spPr>
        <p:txBody>
          <a:bodyPr wrap="square" rtlCol="0">
            <a:spAutoFit/>
          </a:bodyPr>
          <a:lstStyle/>
          <a:p>
            <a:r>
              <a:rPr lang="en-US" sz="2400" dirty="0" smtClean="0"/>
              <a:t>How do you round answers in calculations?</a:t>
            </a:r>
          </a:p>
          <a:p>
            <a:endParaRPr lang="en-US" sz="2400" dirty="0"/>
          </a:p>
          <a:p>
            <a:r>
              <a:rPr lang="en-US" sz="2400" b="1" u="sng" dirty="0" smtClean="0"/>
              <a:t>Addition and Subtraction</a:t>
            </a:r>
          </a:p>
          <a:p>
            <a:r>
              <a:rPr lang="en-US" sz="2400" dirty="0" smtClean="0"/>
              <a:t>The answer can only be as precise as the least precise of the measurements to be added or subtracted.  The answer must be rounded to the place of precision of the least precise of the measurements</a:t>
            </a:r>
            <a:r>
              <a:rPr lang="en-US" sz="2400" b="1" dirty="0" smtClean="0"/>
              <a:t>.  Look for the number that’s least precise and round to that place</a:t>
            </a:r>
            <a:r>
              <a:rPr lang="en-US" sz="2400" dirty="0" smtClean="0"/>
              <a:t>.</a:t>
            </a:r>
          </a:p>
          <a:p>
            <a:endParaRPr lang="en-US" sz="2400" dirty="0"/>
          </a:p>
          <a:p>
            <a:r>
              <a:rPr lang="en-US" sz="2400" dirty="0" smtClean="0"/>
              <a:t>Example</a:t>
            </a:r>
          </a:p>
          <a:p>
            <a:r>
              <a:rPr lang="en-US" sz="2400" dirty="0" smtClean="0"/>
              <a:t>33.5 cm  +  7.88 cm  +  0.977 cm  =  42.357 cm </a:t>
            </a:r>
            <a:r>
              <a:rPr lang="en-US" sz="2400" dirty="0" smtClean="0">
                <a:sym typeface="Wingdings" pitchFamily="2" charset="2"/>
              </a:rPr>
              <a:t> 42.4 cm</a:t>
            </a:r>
          </a:p>
          <a:p>
            <a:endParaRPr lang="en-US" sz="2400" dirty="0">
              <a:sym typeface="Wingdings" pitchFamily="2" charset="2"/>
            </a:endParaRPr>
          </a:p>
          <a:p>
            <a:r>
              <a:rPr lang="en-US" sz="2400" dirty="0" smtClean="0">
                <a:sym typeface="Wingdings" pitchFamily="2" charset="2"/>
              </a:rPr>
              <a:t>Practice</a:t>
            </a:r>
          </a:p>
          <a:p>
            <a:pPr marL="457200" indent="-457200">
              <a:buAutoNum type="arabicPeriod"/>
            </a:pPr>
            <a:r>
              <a:rPr lang="en-US" sz="2400" dirty="0" smtClean="0">
                <a:sym typeface="Wingdings" pitchFamily="2" charset="2"/>
              </a:rPr>
              <a:t>23000 km  +  8.7 km  = ___________   __________</a:t>
            </a:r>
          </a:p>
          <a:p>
            <a:pPr marL="457200" indent="-457200">
              <a:buAutoNum type="arabicPeriod"/>
            </a:pPr>
            <a:r>
              <a:rPr lang="en-US" sz="2400" dirty="0" smtClean="0">
                <a:sym typeface="Wingdings" pitchFamily="2" charset="2"/>
              </a:rPr>
              <a:t>6700 mL  -  78.7 mL  = ____________  __________</a:t>
            </a:r>
            <a:endParaRPr lang="en-US" sz="2400" dirty="0" smtClean="0"/>
          </a:p>
        </p:txBody>
      </p:sp>
    </p:spTree>
    <p:extLst>
      <p:ext uri="{BB962C8B-B14F-4D97-AF65-F5344CB8AC3E}">
        <p14:creationId xmlns:p14="http://schemas.microsoft.com/office/powerpoint/2010/main" val="3403126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848600" cy="4893647"/>
          </a:xfrm>
          <a:prstGeom prst="rect">
            <a:avLst/>
          </a:prstGeom>
          <a:noFill/>
        </p:spPr>
        <p:txBody>
          <a:bodyPr wrap="square" rtlCol="0">
            <a:spAutoFit/>
          </a:bodyPr>
          <a:lstStyle/>
          <a:p>
            <a:r>
              <a:rPr lang="en-US" sz="2400" b="1" u="sng" dirty="0" smtClean="0"/>
              <a:t>Multiplication and Division</a:t>
            </a:r>
            <a:endParaRPr lang="en-US" sz="2400" dirty="0" smtClean="0"/>
          </a:p>
          <a:p>
            <a:r>
              <a:rPr lang="en-US" sz="2400" dirty="0" smtClean="0"/>
              <a:t>The answer can contain only as many significant figures as the measurement with the least number of significant figures.  </a:t>
            </a:r>
            <a:endParaRPr lang="en-US" sz="2400" dirty="0"/>
          </a:p>
          <a:p>
            <a:r>
              <a:rPr lang="en-US" sz="2400" b="1" dirty="0" smtClean="0"/>
              <a:t>Round to the fewest sig figs, counting from the leftward side.</a:t>
            </a:r>
          </a:p>
          <a:p>
            <a:endParaRPr lang="en-US" sz="2400" dirty="0" smtClean="0"/>
          </a:p>
          <a:p>
            <a:r>
              <a:rPr lang="en-US" sz="2400" dirty="0" smtClean="0"/>
              <a:t>Example</a:t>
            </a:r>
          </a:p>
          <a:p>
            <a:r>
              <a:rPr lang="en-US" sz="2400" dirty="0" smtClean="0"/>
              <a:t>67.23 cm  x  9.22 cm = 619.584 cm</a:t>
            </a:r>
            <a:r>
              <a:rPr lang="en-US" sz="2400" baseline="30000" dirty="0" smtClean="0"/>
              <a:t>2</a:t>
            </a:r>
            <a:r>
              <a:rPr lang="en-US" sz="2400" dirty="0" smtClean="0"/>
              <a:t> </a:t>
            </a:r>
            <a:r>
              <a:rPr lang="en-US" sz="2400" dirty="0" smtClean="0">
                <a:sym typeface="Wingdings" pitchFamily="2" charset="2"/>
              </a:rPr>
              <a:t> 620. cm</a:t>
            </a:r>
            <a:r>
              <a:rPr lang="en-US" sz="2400" baseline="30000" dirty="0" smtClean="0">
                <a:sym typeface="Wingdings" pitchFamily="2" charset="2"/>
              </a:rPr>
              <a:t>2</a:t>
            </a:r>
            <a:r>
              <a:rPr lang="en-US" sz="2400" dirty="0" smtClean="0">
                <a:sym typeface="Wingdings" pitchFamily="2" charset="2"/>
              </a:rPr>
              <a:t> </a:t>
            </a:r>
          </a:p>
          <a:p>
            <a:endParaRPr lang="en-US" sz="2400" dirty="0">
              <a:sym typeface="Wingdings" pitchFamily="2" charset="2"/>
            </a:endParaRPr>
          </a:p>
          <a:p>
            <a:r>
              <a:rPr lang="en-US" sz="2400" dirty="0" smtClean="0">
                <a:sym typeface="Wingdings" pitchFamily="2" charset="2"/>
              </a:rPr>
              <a:t>Practice</a:t>
            </a:r>
          </a:p>
          <a:p>
            <a:pPr marL="457200" indent="-457200">
              <a:buAutoNum type="arabicPeriod"/>
            </a:pPr>
            <a:r>
              <a:rPr lang="en-US" sz="2400" dirty="0" smtClean="0">
                <a:sym typeface="Wingdings" pitchFamily="2" charset="2"/>
              </a:rPr>
              <a:t>200 cm  x  3.333 cm  =  _________  ___________</a:t>
            </a:r>
          </a:p>
          <a:p>
            <a:pPr marL="457200" indent="-457200">
              <a:buAutoNum type="arabicPeriod"/>
            </a:pPr>
            <a:r>
              <a:rPr lang="en-US" sz="2400" dirty="0" smtClean="0">
                <a:sym typeface="Wingdings" pitchFamily="2" charset="2"/>
              </a:rPr>
              <a:t>30 g / 3 mL  = ___________  _____________</a:t>
            </a:r>
          </a:p>
          <a:p>
            <a:endParaRPr lang="en-US" sz="2400" dirty="0"/>
          </a:p>
        </p:txBody>
      </p:sp>
    </p:spTree>
    <p:extLst>
      <p:ext uri="{BB962C8B-B14F-4D97-AF65-F5344CB8AC3E}">
        <p14:creationId xmlns:p14="http://schemas.microsoft.com/office/powerpoint/2010/main" val="523214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9255"/>
            <a:ext cx="8610600" cy="6647974"/>
          </a:xfrm>
          <a:prstGeom prst="rect">
            <a:avLst/>
          </a:prstGeom>
        </p:spPr>
        <p:txBody>
          <a:bodyPr wrap="square">
            <a:spAutoFit/>
          </a:bodyPr>
          <a:lstStyle/>
          <a:p>
            <a:r>
              <a:rPr lang="en-US" sz="2400" b="1" dirty="0"/>
              <a:t>Measurement and the Metric </a:t>
            </a:r>
            <a:r>
              <a:rPr lang="en-US" sz="2400" b="1" dirty="0" smtClean="0"/>
              <a:t>System</a:t>
            </a:r>
            <a:endParaRPr lang="en-US" sz="2400" dirty="0"/>
          </a:p>
          <a:p>
            <a:r>
              <a:rPr lang="en-US" sz="2400" dirty="0"/>
              <a:t>The basis of all science lies in the ability to measure quantities.  We use the </a:t>
            </a:r>
            <a:r>
              <a:rPr lang="en-US" sz="2400" dirty="0" err="1"/>
              <a:t>Systeme</a:t>
            </a:r>
            <a:r>
              <a:rPr lang="en-US" sz="2400" dirty="0"/>
              <a:t> International (SI) and its derivatives because scientist all over the world express measurements in metric units.</a:t>
            </a:r>
          </a:p>
          <a:p>
            <a:r>
              <a:rPr lang="en-US" sz="2400" dirty="0"/>
              <a:t> </a:t>
            </a:r>
          </a:p>
          <a:p>
            <a:r>
              <a:rPr lang="en-US" sz="2400" dirty="0"/>
              <a:t>There are seven fundamental quantities upon which all measurement is based.</a:t>
            </a:r>
          </a:p>
          <a:p>
            <a:r>
              <a:rPr lang="en-US" sz="2400" dirty="0"/>
              <a:t> </a:t>
            </a:r>
          </a:p>
          <a:p>
            <a:r>
              <a:rPr lang="en-US" sz="2400" dirty="0"/>
              <a:t>1.  Length</a:t>
            </a:r>
          </a:p>
          <a:p>
            <a:r>
              <a:rPr lang="en-US" sz="2400" dirty="0"/>
              <a:t>The unit of length is the _______________ which is approximately ______ inches.  The following subdivisions of the meter are used in chemistry:</a:t>
            </a:r>
          </a:p>
          <a:p>
            <a:r>
              <a:rPr lang="en-US" sz="2400" dirty="0" err="1"/>
              <a:t>Picometer</a:t>
            </a:r>
            <a:r>
              <a:rPr lang="en-US" sz="2400" dirty="0"/>
              <a:t> (pm) = 10</a:t>
            </a:r>
            <a:r>
              <a:rPr lang="en-US" sz="2400" baseline="30000" dirty="0"/>
              <a:t>-12 </a:t>
            </a:r>
            <a:r>
              <a:rPr lang="en-US" sz="2400" dirty="0"/>
              <a:t>meter</a:t>
            </a:r>
          </a:p>
          <a:p>
            <a:r>
              <a:rPr lang="en-US" sz="2400" dirty="0"/>
              <a:t>Nanometer (nm) = 10</a:t>
            </a:r>
            <a:r>
              <a:rPr lang="en-US" sz="2400" baseline="30000" dirty="0"/>
              <a:t>-9</a:t>
            </a:r>
            <a:r>
              <a:rPr lang="en-US" sz="2400" dirty="0"/>
              <a:t> meter</a:t>
            </a:r>
          </a:p>
          <a:p>
            <a:r>
              <a:rPr lang="en-US" sz="2400" dirty="0"/>
              <a:t>Millimeter (mm) = 10</a:t>
            </a:r>
            <a:r>
              <a:rPr lang="en-US" sz="2400" baseline="30000" dirty="0"/>
              <a:t>-3</a:t>
            </a:r>
            <a:r>
              <a:rPr lang="en-US" sz="2400" dirty="0"/>
              <a:t> meter</a:t>
            </a:r>
          </a:p>
          <a:p>
            <a:r>
              <a:rPr lang="en-US" sz="2400" dirty="0"/>
              <a:t>Centimeter (cm) = 10</a:t>
            </a:r>
            <a:r>
              <a:rPr lang="en-US" sz="2400" baseline="30000" dirty="0"/>
              <a:t>-2</a:t>
            </a:r>
            <a:r>
              <a:rPr lang="en-US" sz="2400" dirty="0"/>
              <a:t> meter</a:t>
            </a:r>
          </a:p>
          <a:p>
            <a:r>
              <a:rPr lang="en-US" sz="2400" dirty="0"/>
              <a:t>Decimeter (</a:t>
            </a:r>
            <a:r>
              <a:rPr lang="en-US" sz="2400" dirty="0" err="1"/>
              <a:t>dm</a:t>
            </a:r>
            <a:r>
              <a:rPr lang="en-US" sz="2400" dirty="0"/>
              <a:t>) = 10</a:t>
            </a:r>
            <a:r>
              <a:rPr lang="en-US" sz="2400" baseline="30000" dirty="0"/>
              <a:t>-1</a:t>
            </a:r>
            <a:r>
              <a:rPr lang="en-US" sz="2400" dirty="0"/>
              <a:t> meter</a:t>
            </a:r>
          </a:p>
          <a:p>
            <a:r>
              <a:rPr lang="en-US" dirty="0"/>
              <a:t> </a:t>
            </a:r>
          </a:p>
        </p:txBody>
      </p:sp>
    </p:spTree>
    <p:extLst>
      <p:ext uri="{BB962C8B-B14F-4D97-AF65-F5344CB8AC3E}">
        <p14:creationId xmlns:p14="http://schemas.microsoft.com/office/powerpoint/2010/main" val="2898401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8382000" cy="6370975"/>
          </a:xfrm>
          <a:prstGeom prst="rect">
            <a:avLst/>
          </a:prstGeom>
        </p:spPr>
        <p:txBody>
          <a:bodyPr wrap="square">
            <a:spAutoFit/>
          </a:bodyPr>
          <a:lstStyle/>
          <a:p>
            <a:r>
              <a:rPr lang="en-US" sz="2400" dirty="0"/>
              <a:t>2.  Mass</a:t>
            </a:r>
          </a:p>
          <a:p>
            <a:r>
              <a:rPr lang="en-US" sz="2400" dirty="0"/>
              <a:t>The unit of mass is the ______________ which has an approximate weight on earth of 2.2 pounds.  Mass and weight are not the same quantity.  Mass is the ________________</a:t>
            </a:r>
          </a:p>
          <a:p>
            <a:r>
              <a:rPr lang="en-US" sz="2400" dirty="0" smtClean="0"/>
              <a:t>__________________________________, </a:t>
            </a:r>
            <a:r>
              <a:rPr lang="en-US" sz="2400" dirty="0"/>
              <a:t>while weight is the force with which gravity attracts matter.  In chemistry we will also use the gram as a unit of mass</a:t>
            </a:r>
            <a:r>
              <a:rPr lang="en-US" sz="2400" dirty="0" smtClean="0"/>
              <a:t>.</a:t>
            </a:r>
            <a:endParaRPr lang="en-US" sz="2400" dirty="0"/>
          </a:p>
          <a:p>
            <a:r>
              <a:rPr lang="en-US" sz="2400" dirty="0"/>
              <a:t>3.  Temperature</a:t>
            </a:r>
          </a:p>
          <a:p>
            <a:r>
              <a:rPr lang="en-US" sz="2400" dirty="0"/>
              <a:t>Temperature measures the ________________ of an object.  The SI unit of temperature is the Kelvin (K).  In chemistry we also use the Celsius temperature scale (°C).</a:t>
            </a:r>
          </a:p>
          <a:p>
            <a:r>
              <a:rPr lang="en-US" sz="2400" dirty="0"/>
              <a:t> </a:t>
            </a:r>
          </a:p>
          <a:p>
            <a:r>
              <a:rPr lang="en-US" sz="2400" dirty="0"/>
              <a:t>			°C = K – </a:t>
            </a:r>
            <a:r>
              <a:rPr lang="en-US" sz="2400" dirty="0" smtClean="0"/>
              <a:t>273.15</a:t>
            </a:r>
            <a:endParaRPr lang="en-US" sz="2400" dirty="0"/>
          </a:p>
          <a:p>
            <a:r>
              <a:rPr lang="en-US" sz="2400" dirty="0"/>
              <a:t>4.  Time </a:t>
            </a:r>
          </a:p>
          <a:p>
            <a:r>
              <a:rPr lang="en-US" sz="2400" dirty="0"/>
              <a:t>The unit of time is the second (s).  In chemistry, we also use the familiar minute (min), hour (h), day (d), and year (y) as units of time.</a:t>
            </a:r>
          </a:p>
        </p:txBody>
      </p:sp>
    </p:spTree>
    <p:extLst>
      <p:ext uri="{BB962C8B-B14F-4D97-AF65-F5344CB8AC3E}">
        <p14:creationId xmlns:p14="http://schemas.microsoft.com/office/powerpoint/2010/main" val="36662713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466</Words>
  <Application>Microsoft Office PowerPoint</Application>
  <PresentationFormat>On-screen Show (4:3)</PresentationFormat>
  <Paragraphs>131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Nancy Sedita</dc:creator>
  <cp:lastModifiedBy>Nancy Sedita</cp:lastModifiedBy>
  <cp:revision>5</cp:revision>
  <dcterms:created xsi:type="dcterms:W3CDTF">2013-09-04T19:08:55Z</dcterms:created>
  <dcterms:modified xsi:type="dcterms:W3CDTF">2013-09-04T19:58:57Z</dcterms:modified>
</cp:coreProperties>
</file>