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58" r:id="rId5"/>
    <p:sldId id="259" r:id="rId6"/>
    <p:sldId id="261" r:id="rId7"/>
    <p:sldId id="263" r:id="rId8"/>
    <p:sldId id="265" r:id="rId9"/>
    <p:sldId id="267"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6130C8-253D-4989-97B1-66DD3A9886B6}"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38DF4-F880-4EA8-8455-C1FA9CB41494}" type="slidenum">
              <a:rPr lang="en-US" smtClean="0"/>
              <a:t>‹#›</a:t>
            </a:fld>
            <a:endParaRPr lang="en-US"/>
          </a:p>
        </p:txBody>
      </p:sp>
    </p:spTree>
    <p:extLst>
      <p:ext uri="{BB962C8B-B14F-4D97-AF65-F5344CB8AC3E}">
        <p14:creationId xmlns:p14="http://schemas.microsoft.com/office/powerpoint/2010/main" val="224334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6130C8-253D-4989-97B1-66DD3A9886B6}"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38DF4-F880-4EA8-8455-C1FA9CB41494}" type="slidenum">
              <a:rPr lang="en-US" smtClean="0"/>
              <a:t>‹#›</a:t>
            </a:fld>
            <a:endParaRPr lang="en-US"/>
          </a:p>
        </p:txBody>
      </p:sp>
    </p:spTree>
    <p:extLst>
      <p:ext uri="{BB962C8B-B14F-4D97-AF65-F5344CB8AC3E}">
        <p14:creationId xmlns:p14="http://schemas.microsoft.com/office/powerpoint/2010/main" val="3094986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6130C8-253D-4989-97B1-66DD3A9886B6}"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38DF4-F880-4EA8-8455-C1FA9CB41494}" type="slidenum">
              <a:rPr lang="en-US" smtClean="0"/>
              <a:t>‹#›</a:t>
            </a:fld>
            <a:endParaRPr lang="en-US"/>
          </a:p>
        </p:txBody>
      </p:sp>
    </p:spTree>
    <p:extLst>
      <p:ext uri="{BB962C8B-B14F-4D97-AF65-F5344CB8AC3E}">
        <p14:creationId xmlns:p14="http://schemas.microsoft.com/office/powerpoint/2010/main" val="839209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6130C8-253D-4989-97B1-66DD3A9886B6}"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38DF4-F880-4EA8-8455-C1FA9CB41494}" type="slidenum">
              <a:rPr lang="en-US" smtClean="0"/>
              <a:t>‹#›</a:t>
            </a:fld>
            <a:endParaRPr lang="en-US"/>
          </a:p>
        </p:txBody>
      </p:sp>
    </p:spTree>
    <p:extLst>
      <p:ext uri="{BB962C8B-B14F-4D97-AF65-F5344CB8AC3E}">
        <p14:creationId xmlns:p14="http://schemas.microsoft.com/office/powerpoint/2010/main" val="186110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130C8-253D-4989-97B1-66DD3A9886B6}"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38DF4-F880-4EA8-8455-C1FA9CB41494}" type="slidenum">
              <a:rPr lang="en-US" smtClean="0"/>
              <a:t>‹#›</a:t>
            </a:fld>
            <a:endParaRPr lang="en-US"/>
          </a:p>
        </p:txBody>
      </p:sp>
    </p:spTree>
    <p:extLst>
      <p:ext uri="{BB962C8B-B14F-4D97-AF65-F5344CB8AC3E}">
        <p14:creationId xmlns:p14="http://schemas.microsoft.com/office/powerpoint/2010/main" val="3977673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6130C8-253D-4989-97B1-66DD3A9886B6}" type="datetimeFigureOut">
              <a:rPr lang="en-US" smtClean="0"/>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738DF4-F880-4EA8-8455-C1FA9CB41494}" type="slidenum">
              <a:rPr lang="en-US" smtClean="0"/>
              <a:t>‹#›</a:t>
            </a:fld>
            <a:endParaRPr lang="en-US"/>
          </a:p>
        </p:txBody>
      </p:sp>
    </p:spTree>
    <p:extLst>
      <p:ext uri="{BB962C8B-B14F-4D97-AF65-F5344CB8AC3E}">
        <p14:creationId xmlns:p14="http://schemas.microsoft.com/office/powerpoint/2010/main" val="2875438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6130C8-253D-4989-97B1-66DD3A9886B6}" type="datetimeFigureOut">
              <a:rPr lang="en-US" smtClean="0"/>
              <a:t>9/9/2014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738DF4-F880-4EA8-8455-C1FA9CB41494}" type="slidenum">
              <a:rPr lang="en-US" smtClean="0"/>
              <a:t>‹#›</a:t>
            </a:fld>
            <a:endParaRPr lang="en-US"/>
          </a:p>
        </p:txBody>
      </p:sp>
    </p:spTree>
    <p:extLst>
      <p:ext uri="{BB962C8B-B14F-4D97-AF65-F5344CB8AC3E}">
        <p14:creationId xmlns:p14="http://schemas.microsoft.com/office/powerpoint/2010/main" val="1643420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6130C8-253D-4989-97B1-66DD3A9886B6}" type="datetimeFigureOut">
              <a:rPr lang="en-US" smtClean="0"/>
              <a:t>9/9/2014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738DF4-F880-4EA8-8455-C1FA9CB41494}" type="slidenum">
              <a:rPr lang="en-US" smtClean="0"/>
              <a:t>‹#›</a:t>
            </a:fld>
            <a:endParaRPr lang="en-US"/>
          </a:p>
        </p:txBody>
      </p:sp>
    </p:spTree>
    <p:extLst>
      <p:ext uri="{BB962C8B-B14F-4D97-AF65-F5344CB8AC3E}">
        <p14:creationId xmlns:p14="http://schemas.microsoft.com/office/powerpoint/2010/main" val="1979582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130C8-253D-4989-97B1-66DD3A9886B6}" type="datetimeFigureOut">
              <a:rPr lang="en-US" smtClean="0"/>
              <a:t>9/9/2014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738DF4-F880-4EA8-8455-C1FA9CB41494}" type="slidenum">
              <a:rPr lang="en-US" smtClean="0"/>
              <a:t>‹#›</a:t>
            </a:fld>
            <a:endParaRPr lang="en-US"/>
          </a:p>
        </p:txBody>
      </p:sp>
    </p:spTree>
    <p:extLst>
      <p:ext uri="{BB962C8B-B14F-4D97-AF65-F5344CB8AC3E}">
        <p14:creationId xmlns:p14="http://schemas.microsoft.com/office/powerpoint/2010/main" val="1541235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30C8-253D-4989-97B1-66DD3A9886B6}" type="datetimeFigureOut">
              <a:rPr lang="en-US" smtClean="0"/>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738DF4-F880-4EA8-8455-C1FA9CB41494}" type="slidenum">
              <a:rPr lang="en-US" smtClean="0"/>
              <a:t>‹#›</a:t>
            </a:fld>
            <a:endParaRPr lang="en-US"/>
          </a:p>
        </p:txBody>
      </p:sp>
    </p:spTree>
    <p:extLst>
      <p:ext uri="{BB962C8B-B14F-4D97-AF65-F5344CB8AC3E}">
        <p14:creationId xmlns:p14="http://schemas.microsoft.com/office/powerpoint/2010/main" val="2131497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30C8-253D-4989-97B1-66DD3A9886B6}" type="datetimeFigureOut">
              <a:rPr lang="en-US" smtClean="0"/>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738DF4-F880-4EA8-8455-C1FA9CB41494}" type="slidenum">
              <a:rPr lang="en-US" smtClean="0"/>
              <a:t>‹#›</a:t>
            </a:fld>
            <a:endParaRPr lang="en-US"/>
          </a:p>
        </p:txBody>
      </p:sp>
    </p:spTree>
    <p:extLst>
      <p:ext uri="{BB962C8B-B14F-4D97-AF65-F5344CB8AC3E}">
        <p14:creationId xmlns:p14="http://schemas.microsoft.com/office/powerpoint/2010/main" val="4073015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130C8-253D-4989-97B1-66DD3A9886B6}" type="datetimeFigureOut">
              <a:rPr lang="en-US" smtClean="0"/>
              <a:t>9/9/2014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738DF4-F880-4EA8-8455-C1FA9CB41494}" type="slidenum">
              <a:rPr lang="en-US" smtClean="0"/>
              <a:t>‹#›</a:t>
            </a:fld>
            <a:endParaRPr lang="en-US"/>
          </a:p>
        </p:txBody>
      </p:sp>
    </p:spTree>
    <p:extLst>
      <p:ext uri="{BB962C8B-B14F-4D97-AF65-F5344CB8AC3E}">
        <p14:creationId xmlns:p14="http://schemas.microsoft.com/office/powerpoint/2010/main" val="2180520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838200"/>
            <a:ext cx="7315200" cy="4154984"/>
          </a:xfrm>
          <a:prstGeom prst="rect">
            <a:avLst/>
          </a:prstGeom>
        </p:spPr>
        <p:txBody>
          <a:bodyPr wrap="square">
            <a:spAutoFit/>
          </a:bodyPr>
          <a:lstStyle/>
          <a:p>
            <a:r>
              <a:rPr lang="en-US" altLang="en-US" sz="2400" dirty="0" smtClean="0">
                <a:solidFill>
                  <a:srgbClr val="000000"/>
                </a:solidFill>
                <a:latin typeface="Calibri" charset="0"/>
              </a:rPr>
              <a:t>Rules for experiments</a:t>
            </a:r>
          </a:p>
          <a:p>
            <a:pPr>
              <a:buSzPct val="45000"/>
              <a:buFont typeface="Times New Roman" pitchFamily="16" charset="0"/>
              <a:buAutoNum type="arabicPeriod"/>
            </a:pPr>
            <a:r>
              <a:rPr lang="en-US" altLang="en-US" sz="2400" dirty="0" smtClean="0">
                <a:solidFill>
                  <a:srgbClr val="000000"/>
                </a:solidFill>
                <a:latin typeface="Calibri" charset="0"/>
              </a:rPr>
              <a:t>Experiment should be done on a large number of people (large sample size).</a:t>
            </a:r>
          </a:p>
          <a:p>
            <a:pPr>
              <a:buSzPct val="45000"/>
              <a:buFont typeface="Times New Roman" pitchFamily="16" charset="0"/>
              <a:buAutoNum type="arabicPeriod"/>
            </a:pPr>
            <a:r>
              <a:rPr lang="en-US" altLang="en-US" sz="2400" dirty="0" smtClean="0">
                <a:solidFill>
                  <a:srgbClr val="000000"/>
                </a:solidFill>
                <a:latin typeface="Calibri" charset="0"/>
              </a:rPr>
              <a:t>The experiment should be repeated many times and give the same results.</a:t>
            </a:r>
          </a:p>
          <a:p>
            <a:pPr>
              <a:buSzPct val="45000"/>
              <a:buFont typeface="Times New Roman" pitchFamily="16" charset="0"/>
              <a:buAutoNum type="arabicPeriod"/>
            </a:pPr>
            <a:r>
              <a:rPr lang="en-US" altLang="en-US" sz="2400" dirty="0" smtClean="0">
                <a:solidFill>
                  <a:srgbClr val="000000"/>
                </a:solidFill>
                <a:latin typeface="Calibri" charset="0"/>
              </a:rPr>
              <a:t>The experiment should have a control.  The control group should be identical to the experimental group except it will not get the material or treatment being tested.</a:t>
            </a:r>
          </a:p>
          <a:p>
            <a:pPr>
              <a:buSzPct val="45000"/>
              <a:buFont typeface="Times New Roman" pitchFamily="16" charset="0"/>
              <a:buAutoNum type="arabicPeriod"/>
            </a:pPr>
            <a:r>
              <a:rPr lang="en-US" altLang="en-US" sz="2400" dirty="0" smtClean="0">
                <a:solidFill>
                  <a:srgbClr val="000000"/>
                </a:solidFill>
                <a:latin typeface="Calibri" charset="0"/>
              </a:rPr>
              <a:t>Analyze the information to make sure the results are valid and show a significant trend.</a:t>
            </a:r>
            <a:endParaRPr lang="en-US" altLang="en-US" sz="2400" dirty="0">
              <a:solidFill>
                <a:srgbClr val="000000"/>
              </a:solidFill>
              <a:latin typeface="Calibri" charset="0"/>
            </a:endParaRPr>
          </a:p>
        </p:txBody>
      </p:sp>
    </p:spTree>
    <p:extLst>
      <p:ext uri="{BB962C8B-B14F-4D97-AF65-F5344CB8AC3E}">
        <p14:creationId xmlns:p14="http://schemas.microsoft.com/office/powerpoint/2010/main" val="126696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Group 2"/>
          <p:cNvGraphicFramePr>
            <a:graphicFrameLocks noGrp="1"/>
          </p:cNvGraphicFramePr>
          <p:nvPr/>
        </p:nvGraphicFramePr>
        <p:xfrm>
          <a:off x="990600" y="457200"/>
          <a:ext cx="7239000" cy="6126468"/>
        </p:xfrm>
        <a:graphic>
          <a:graphicData uri="http://schemas.openxmlformats.org/drawingml/2006/table">
            <a:tbl>
              <a:tblPr/>
              <a:tblGrid>
                <a:gridCol w="3619500"/>
                <a:gridCol w="3619500"/>
              </a:tblGrid>
              <a:tr h="3017364">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rgbClr val="FF0066"/>
                          </a:solidFill>
                          <a:effectLst/>
                          <a:latin typeface="Arial" charset="0"/>
                        </a:rPr>
                        <a:t>What is your independent variable?</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itchFamily="18" charset="0"/>
                          <a:cs typeface="Times New Roman" pitchFamily="18" charset="0"/>
                        </a:rPr>
                        <a:t>What is the treatment?  Are you only changing one factor at a time to see its effect?  Will there be several groups with more than one treatment – such as several pH values, colors of light, or temperature?</a:t>
                      </a:r>
                      <a:endParaRPr kumimoji="0" lang="en-US" altLang="en-US" sz="2400" b="0" i="0" u="none" strike="noStrike" cap="none" normalizeH="0" baseline="0" smtClean="0">
                        <a:ln>
                          <a:noFill/>
                        </a:ln>
                        <a:solidFill>
                          <a:schemeClr val="tx1"/>
                        </a:solidFill>
                        <a:effectLst/>
                        <a:latin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20141">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rgbClr val="FF0066"/>
                          </a:solidFill>
                          <a:effectLst/>
                          <a:latin typeface="Arial" charset="0"/>
                        </a:rPr>
                        <a:t>Describe how you will control the experiment.</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itchFamily="18" charset="0"/>
                          <a:cs typeface="Times New Roman" pitchFamily="18" charset="0"/>
                        </a:rPr>
                        <a:t>What other possible factors may vary that could also affect the results and make your experiment inconclusive?</a:t>
                      </a:r>
                      <a:endParaRPr kumimoji="0" lang="en-US" altLang="en-US" sz="2400" b="0" i="0" u="none" strike="noStrike" cap="none" normalizeH="0" baseline="0" smtClean="0">
                        <a:ln>
                          <a:noFill/>
                        </a:ln>
                        <a:solidFill>
                          <a:schemeClr val="tx1"/>
                        </a:solidFill>
                        <a:effectLst/>
                        <a:latin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8865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rgbClr val="FF0066"/>
                          </a:solidFill>
                          <a:effectLst/>
                          <a:latin typeface="Arial" charset="0"/>
                        </a:rPr>
                        <a:t>What steps will you take to conduct experiment?</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itchFamily="18" charset="0"/>
                          <a:cs typeface="Times New Roman" pitchFamily="18" charset="0"/>
                        </a:rPr>
                        <a:t>Make a list of procedures and materials needed to conduct the experiment.</a:t>
                      </a:r>
                      <a:endParaRPr kumimoji="0" lang="en-US" altLang="en-US" sz="2400" b="0" i="0" u="none" strike="noStrike" cap="none" normalizeH="0" baseline="0" smtClean="0">
                        <a:ln>
                          <a:noFill/>
                        </a:ln>
                        <a:solidFill>
                          <a:schemeClr val="tx1"/>
                        </a:solidFill>
                        <a:effectLst/>
                        <a:latin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7821855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8200" y="990600"/>
            <a:ext cx="7315200" cy="2031325"/>
          </a:xfrm>
          <a:prstGeom prst="rect">
            <a:avLst/>
          </a:prstGeom>
        </p:spPr>
        <p:txBody>
          <a:bodyPr wrap="square">
            <a:spAutoFit/>
          </a:bodyPr>
          <a:lstStyle/>
          <a:p>
            <a:r>
              <a:rPr lang="en-US" dirty="0" smtClean="0"/>
              <a:t>Experiment 1: </a:t>
            </a:r>
          </a:p>
          <a:p>
            <a:r>
              <a:rPr lang="en-US" dirty="0" smtClean="0"/>
              <a:t>Five tomato plants of the same height were placed in the same size pots, in the same type of soil and each was given the same amount of water. Each plant was under a light bulb of the same intensity as the others but each light was of a different color. Each day, the plants were given light (each its own color) for 12 hours and left in darkness for 12 hours. The height of each plant was measured in centimeters at the end of each week for 10 weeks. </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954117348"/>
              </p:ext>
            </p:extLst>
          </p:nvPr>
        </p:nvGraphicFramePr>
        <p:xfrm>
          <a:off x="1447799" y="3352800"/>
          <a:ext cx="6096002" cy="2768600"/>
        </p:xfrm>
        <a:graphic>
          <a:graphicData uri="http://schemas.openxmlformats.org/drawingml/2006/table">
            <a:tbl>
              <a:tblPr firstRow="1" bandRow="1">
                <a:tableStyleId>{5C22544A-7EE6-4342-B048-85BDC9FD1C3A}</a:tableStyleId>
              </a:tblPr>
              <a:tblGrid>
                <a:gridCol w="609601"/>
                <a:gridCol w="498763"/>
                <a:gridCol w="554182"/>
                <a:gridCol w="554182"/>
                <a:gridCol w="554182"/>
                <a:gridCol w="554182"/>
                <a:gridCol w="554182"/>
                <a:gridCol w="554182"/>
                <a:gridCol w="554182"/>
                <a:gridCol w="554182"/>
                <a:gridCol w="554182"/>
              </a:tblGrid>
              <a:tr h="370840">
                <a:tc>
                  <a:txBody>
                    <a:bodyPr/>
                    <a:lstStyle/>
                    <a:p>
                      <a:r>
                        <a:rPr lang="en-US" sz="1200" dirty="0" smtClean="0"/>
                        <a:t>Week #</a:t>
                      </a:r>
                      <a:endParaRPr lang="en-US" sz="1200" dirty="0"/>
                    </a:p>
                  </a:txBody>
                  <a:tcPr/>
                </a:tc>
                <a:tc>
                  <a:txBody>
                    <a:bodyPr/>
                    <a:lstStyle/>
                    <a:p>
                      <a:r>
                        <a:rPr lang="en-US" sz="1200" dirty="0" smtClean="0"/>
                        <a:t>1</a:t>
                      </a:r>
                      <a:endParaRPr lang="en-US" sz="1200" dirty="0"/>
                    </a:p>
                  </a:txBody>
                  <a:tcPr/>
                </a:tc>
                <a:tc>
                  <a:txBody>
                    <a:bodyPr/>
                    <a:lstStyle/>
                    <a:p>
                      <a:r>
                        <a:rPr lang="en-US" sz="1200" dirty="0" smtClean="0"/>
                        <a:t>2</a:t>
                      </a:r>
                      <a:endParaRPr lang="en-US" sz="1200" dirty="0"/>
                    </a:p>
                  </a:txBody>
                  <a:tcPr/>
                </a:tc>
                <a:tc>
                  <a:txBody>
                    <a:bodyPr/>
                    <a:lstStyle/>
                    <a:p>
                      <a:r>
                        <a:rPr lang="en-US" sz="1200" dirty="0" smtClean="0"/>
                        <a:t>3</a:t>
                      </a:r>
                      <a:endParaRPr lang="en-US" sz="1200" dirty="0"/>
                    </a:p>
                  </a:txBody>
                  <a:tcPr/>
                </a:tc>
                <a:tc>
                  <a:txBody>
                    <a:bodyPr/>
                    <a:lstStyle/>
                    <a:p>
                      <a:r>
                        <a:rPr lang="en-US" sz="1200" dirty="0" smtClean="0"/>
                        <a:t>4</a:t>
                      </a:r>
                      <a:endParaRPr lang="en-US" sz="1200" dirty="0"/>
                    </a:p>
                  </a:txBody>
                  <a:tcPr/>
                </a:tc>
                <a:tc>
                  <a:txBody>
                    <a:bodyPr/>
                    <a:lstStyle/>
                    <a:p>
                      <a:r>
                        <a:rPr lang="en-US" sz="1200" dirty="0" smtClean="0"/>
                        <a:t>5</a:t>
                      </a:r>
                      <a:endParaRPr lang="en-US" sz="1200" dirty="0"/>
                    </a:p>
                  </a:txBody>
                  <a:tcPr/>
                </a:tc>
                <a:tc>
                  <a:txBody>
                    <a:bodyPr/>
                    <a:lstStyle/>
                    <a:p>
                      <a:r>
                        <a:rPr lang="en-US" sz="1200" dirty="0" smtClean="0"/>
                        <a:t>6</a:t>
                      </a:r>
                      <a:endParaRPr lang="en-US" sz="1200" dirty="0"/>
                    </a:p>
                  </a:txBody>
                  <a:tcPr/>
                </a:tc>
                <a:tc>
                  <a:txBody>
                    <a:bodyPr/>
                    <a:lstStyle/>
                    <a:p>
                      <a:r>
                        <a:rPr lang="en-US" sz="1200" dirty="0" smtClean="0"/>
                        <a:t>7</a:t>
                      </a:r>
                      <a:endParaRPr lang="en-US" sz="1200" dirty="0"/>
                    </a:p>
                  </a:txBody>
                  <a:tcPr/>
                </a:tc>
                <a:tc>
                  <a:txBody>
                    <a:bodyPr/>
                    <a:lstStyle/>
                    <a:p>
                      <a:r>
                        <a:rPr lang="en-US" sz="1200" dirty="0" smtClean="0"/>
                        <a:t>8</a:t>
                      </a:r>
                      <a:endParaRPr lang="en-US" sz="1200" dirty="0"/>
                    </a:p>
                  </a:txBody>
                  <a:tcPr/>
                </a:tc>
                <a:tc>
                  <a:txBody>
                    <a:bodyPr/>
                    <a:lstStyle/>
                    <a:p>
                      <a:r>
                        <a:rPr lang="en-US" sz="1200" dirty="0" smtClean="0"/>
                        <a:t>9</a:t>
                      </a:r>
                      <a:endParaRPr lang="en-US" sz="1200" dirty="0"/>
                    </a:p>
                  </a:txBody>
                  <a:tcPr/>
                </a:tc>
                <a:tc>
                  <a:txBody>
                    <a:bodyPr/>
                    <a:lstStyle/>
                    <a:p>
                      <a:r>
                        <a:rPr lang="en-US" sz="1200" dirty="0" smtClean="0"/>
                        <a:t>10</a:t>
                      </a:r>
                      <a:endParaRPr lang="en-US" sz="1200" dirty="0"/>
                    </a:p>
                  </a:txBody>
                  <a:tcPr/>
                </a:tc>
              </a:tr>
              <a:tr h="370840">
                <a:tc>
                  <a:txBody>
                    <a:bodyPr/>
                    <a:lstStyle/>
                    <a:p>
                      <a:r>
                        <a:rPr lang="en-US" sz="1200" dirty="0" smtClean="0"/>
                        <a:t>Light Color</a:t>
                      </a:r>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r>
              <a:tr h="370840">
                <a:tc>
                  <a:txBody>
                    <a:bodyPr/>
                    <a:lstStyle/>
                    <a:p>
                      <a:r>
                        <a:rPr lang="en-US" sz="1200" dirty="0" smtClean="0"/>
                        <a:t>Yellow</a:t>
                      </a:r>
                      <a:endParaRPr lang="en-US" sz="1200" dirty="0"/>
                    </a:p>
                  </a:txBody>
                  <a:tcPr/>
                </a:tc>
                <a:tc>
                  <a:txBody>
                    <a:bodyPr/>
                    <a:lstStyle/>
                    <a:p>
                      <a:r>
                        <a:rPr lang="en-US" sz="1200" dirty="0" smtClean="0"/>
                        <a:t>4</a:t>
                      </a:r>
                      <a:endParaRPr lang="en-US" sz="1200" dirty="0"/>
                    </a:p>
                  </a:txBody>
                  <a:tcPr/>
                </a:tc>
                <a:tc>
                  <a:txBody>
                    <a:bodyPr/>
                    <a:lstStyle/>
                    <a:p>
                      <a:r>
                        <a:rPr lang="en-US" sz="1200" dirty="0" smtClean="0"/>
                        <a:t>5</a:t>
                      </a:r>
                      <a:endParaRPr lang="en-US" sz="1200" dirty="0"/>
                    </a:p>
                  </a:txBody>
                  <a:tcPr/>
                </a:tc>
                <a:tc>
                  <a:txBody>
                    <a:bodyPr/>
                    <a:lstStyle/>
                    <a:p>
                      <a:r>
                        <a:rPr lang="en-US" sz="1200" dirty="0" smtClean="0"/>
                        <a:t>6</a:t>
                      </a:r>
                      <a:endParaRPr lang="en-US" sz="1200" dirty="0"/>
                    </a:p>
                  </a:txBody>
                  <a:tcPr/>
                </a:tc>
                <a:tc>
                  <a:txBody>
                    <a:bodyPr/>
                    <a:lstStyle/>
                    <a:p>
                      <a:r>
                        <a:rPr lang="en-US" sz="1200" dirty="0" smtClean="0"/>
                        <a:t>7</a:t>
                      </a:r>
                      <a:endParaRPr lang="en-US" sz="1200" dirty="0"/>
                    </a:p>
                  </a:txBody>
                  <a:tcPr/>
                </a:tc>
                <a:tc>
                  <a:txBody>
                    <a:bodyPr/>
                    <a:lstStyle/>
                    <a:p>
                      <a:r>
                        <a:rPr lang="en-US" sz="1200" dirty="0" smtClean="0"/>
                        <a:t>8</a:t>
                      </a:r>
                      <a:endParaRPr lang="en-US" sz="1200" dirty="0"/>
                    </a:p>
                  </a:txBody>
                  <a:tcPr/>
                </a:tc>
                <a:tc>
                  <a:txBody>
                    <a:bodyPr/>
                    <a:lstStyle/>
                    <a:p>
                      <a:r>
                        <a:rPr lang="en-US" sz="1200" dirty="0" smtClean="0"/>
                        <a:t>9</a:t>
                      </a:r>
                      <a:endParaRPr lang="en-US" sz="1200" dirty="0"/>
                    </a:p>
                  </a:txBody>
                  <a:tcPr/>
                </a:tc>
                <a:tc>
                  <a:txBody>
                    <a:bodyPr/>
                    <a:lstStyle/>
                    <a:p>
                      <a:r>
                        <a:rPr lang="en-US" sz="1200" dirty="0" smtClean="0"/>
                        <a:t>10</a:t>
                      </a:r>
                      <a:endParaRPr lang="en-US" sz="1200" dirty="0"/>
                    </a:p>
                  </a:txBody>
                  <a:tcPr/>
                </a:tc>
                <a:tc>
                  <a:txBody>
                    <a:bodyPr/>
                    <a:lstStyle/>
                    <a:p>
                      <a:r>
                        <a:rPr lang="en-US" sz="1200" dirty="0" smtClean="0"/>
                        <a:t>11</a:t>
                      </a:r>
                      <a:endParaRPr lang="en-US" sz="1200" dirty="0"/>
                    </a:p>
                  </a:txBody>
                  <a:tcPr/>
                </a:tc>
                <a:tc>
                  <a:txBody>
                    <a:bodyPr/>
                    <a:lstStyle/>
                    <a:p>
                      <a:r>
                        <a:rPr lang="en-US" sz="1200" dirty="0" smtClean="0"/>
                        <a:t>12</a:t>
                      </a:r>
                      <a:endParaRPr lang="en-US" sz="1200" dirty="0"/>
                    </a:p>
                  </a:txBody>
                  <a:tcPr/>
                </a:tc>
                <a:tc>
                  <a:txBody>
                    <a:bodyPr/>
                    <a:lstStyle/>
                    <a:p>
                      <a:r>
                        <a:rPr lang="en-US" sz="1200" dirty="0" smtClean="0"/>
                        <a:t>13</a:t>
                      </a:r>
                      <a:endParaRPr lang="en-US" sz="1200" dirty="0"/>
                    </a:p>
                  </a:txBody>
                  <a:tcPr/>
                </a:tc>
              </a:tr>
              <a:tr h="370840">
                <a:tc>
                  <a:txBody>
                    <a:bodyPr/>
                    <a:lstStyle/>
                    <a:p>
                      <a:r>
                        <a:rPr lang="en-US" sz="1200" dirty="0" smtClean="0"/>
                        <a:t>Green</a:t>
                      </a:r>
                      <a:endParaRPr lang="en-US" sz="1200" dirty="0"/>
                    </a:p>
                  </a:txBody>
                  <a:tcPr/>
                </a:tc>
                <a:tc>
                  <a:txBody>
                    <a:bodyPr/>
                    <a:lstStyle/>
                    <a:p>
                      <a:r>
                        <a:rPr lang="en-US" sz="1200" dirty="0" smtClean="0"/>
                        <a:t>4</a:t>
                      </a:r>
                      <a:endParaRPr lang="en-US" sz="1200" dirty="0"/>
                    </a:p>
                  </a:txBody>
                  <a:tcPr/>
                </a:tc>
                <a:tc>
                  <a:txBody>
                    <a:bodyPr/>
                    <a:lstStyle/>
                    <a:p>
                      <a:r>
                        <a:rPr lang="en-US" sz="1200" dirty="0" smtClean="0"/>
                        <a:t>4</a:t>
                      </a:r>
                      <a:endParaRPr lang="en-US" sz="1200" dirty="0"/>
                    </a:p>
                  </a:txBody>
                  <a:tcPr/>
                </a:tc>
                <a:tc>
                  <a:txBody>
                    <a:bodyPr/>
                    <a:lstStyle/>
                    <a:p>
                      <a:r>
                        <a:rPr lang="en-US" sz="1200" dirty="0" smtClean="0"/>
                        <a:t>4</a:t>
                      </a:r>
                      <a:endParaRPr lang="en-US" sz="1200" dirty="0"/>
                    </a:p>
                  </a:txBody>
                  <a:tcPr/>
                </a:tc>
                <a:tc>
                  <a:txBody>
                    <a:bodyPr/>
                    <a:lstStyle/>
                    <a:p>
                      <a:r>
                        <a:rPr lang="en-US" sz="1200" dirty="0" smtClean="0"/>
                        <a:t>3</a:t>
                      </a:r>
                      <a:endParaRPr lang="en-US" sz="1200" dirty="0"/>
                    </a:p>
                  </a:txBody>
                  <a:tcPr/>
                </a:tc>
                <a:tc>
                  <a:txBody>
                    <a:bodyPr/>
                    <a:lstStyle/>
                    <a:p>
                      <a:r>
                        <a:rPr lang="en-US" sz="1200" dirty="0" smtClean="0"/>
                        <a:t>3</a:t>
                      </a:r>
                      <a:endParaRPr lang="en-US" sz="1200" dirty="0"/>
                    </a:p>
                  </a:txBody>
                  <a:tcPr/>
                </a:tc>
                <a:tc>
                  <a:txBody>
                    <a:bodyPr/>
                    <a:lstStyle/>
                    <a:p>
                      <a:r>
                        <a:rPr lang="en-US" sz="1200" dirty="0" smtClean="0"/>
                        <a:t>2</a:t>
                      </a:r>
                      <a:endParaRPr lang="en-US" sz="1200" dirty="0"/>
                    </a:p>
                  </a:txBody>
                  <a:tcPr/>
                </a:tc>
                <a:tc>
                  <a:txBody>
                    <a:bodyPr/>
                    <a:lstStyle/>
                    <a:p>
                      <a:r>
                        <a:rPr lang="en-US" sz="1200" dirty="0" smtClean="0"/>
                        <a:t>2</a:t>
                      </a:r>
                      <a:endParaRPr lang="en-US" sz="1200" dirty="0"/>
                    </a:p>
                  </a:txBody>
                  <a:tcPr/>
                </a:tc>
                <a:tc>
                  <a:txBody>
                    <a:bodyPr/>
                    <a:lstStyle/>
                    <a:p>
                      <a:r>
                        <a:rPr lang="en-US" sz="1200" dirty="0" smtClean="0"/>
                        <a:t>1</a:t>
                      </a:r>
                      <a:endParaRPr lang="en-US" sz="1200" dirty="0"/>
                    </a:p>
                  </a:txBody>
                  <a:tcPr/>
                </a:tc>
                <a:tc>
                  <a:txBody>
                    <a:bodyPr/>
                    <a:lstStyle/>
                    <a:p>
                      <a:r>
                        <a:rPr lang="en-US" sz="1200" dirty="0" smtClean="0"/>
                        <a:t>0</a:t>
                      </a:r>
                      <a:endParaRPr lang="en-US" sz="1200" dirty="0"/>
                    </a:p>
                  </a:txBody>
                  <a:tcPr/>
                </a:tc>
                <a:tc>
                  <a:txBody>
                    <a:bodyPr/>
                    <a:lstStyle/>
                    <a:p>
                      <a:r>
                        <a:rPr lang="en-US" sz="1200" dirty="0" smtClean="0"/>
                        <a:t>0</a:t>
                      </a:r>
                      <a:endParaRPr lang="en-US" sz="1200" dirty="0"/>
                    </a:p>
                  </a:txBody>
                  <a:tcPr/>
                </a:tc>
              </a:tr>
              <a:tr h="370840">
                <a:tc>
                  <a:txBody>
                    <a:bodyPr/>
                    <a:lstStyle/>
                    <a:p>
                      <a:r>
                        <a:rPr lang="en-US" sz="1200" dirty="0" smtClean="0"/>
                        <a:t>Blue</a:t>
                      </a:r>
                      <a:endParaRPr lang="en-US" sz="1200" dirty="0"/>
                    </a:p>
                  </a:txBody>
                  <a:tcPr/>
                </a:tc>
                <a:tc>
                  <a:txBody>
                    <a:bodyPr/>
                    <a:lstStyle/>
                    <a:p>
                      <a:r>
                        <a:rPr lang="en-US" sz="1200" dirty="0" smtClean="0"/>
                        <a:t>4</a:t>
                      </a:r>
                      <a:endParaRPr lang="en-US" sz="1200" dirty="0"/>
                    </a:p>
                  </a:txBody>
                  <a:tcPr/>
                </a:tc>
                <a:tc>
                  <a:txBody>
                    <a:bodyPr/>
                    <a:lstStyle/>
                    <a:p>
                      <a:r>
                        <a:rPr lang="en-US" sz="1200" dirty="0" smtClean="0"/>
                        <a:t>4</a:t>
                      </a:r>
                      <a:endParaRPr lang="en-US" sz="1200" dirty="0"/>
                    </a:p>
                  </a:txBody>
                  <a:tcPr/>
                </a:tc>
                <a:tc>
                  <a:txBody>
                    <a:bodyPr/>
                    <a:lstStyle/>
                    <a:p>
                      <a:r>
                        <a:rPr lang="en-US" sz="1200" dirty="0" smtClean="0"/>
                        <a:t>4</a:t>
                      </a:r>
                      <a:endParaRPr lang="en-US" sz="1200" dirty="0"/>
                    </a:p>
                  </a:txBody>
                  <a:tcPr/>
                </a:tc>
                <a:tc>
                  <a:txBody>
                    <a:bodyPr/>
                    <a:lstStyle/>
                    <a:p>
                      <a:r>
                        <a:rPr lang="en-US" sz="1200" dirty="0" smtClean="0"/>
                        <a:t>5</a:t>
                      </a:r>
                      <a:endParaRPr lang="en-US" sz="1200" dirty="0"/>
                    </a:p>
                  </a:txBody>
                  <a:tcPr/>
                </a:tc>
                <a:tc>
                  <a:txBody>
                    <a:bodyPr/>
                    <a:lstStyle/>
                    <a:p>
                      <a:r>
                        <a:rPr lang="en-US" sz="1200" dirty="0" smtClean="0"/>
                        <a:t>5</a:t>
                      </a:r>
                      <a:endParaRPr lang="en-US" sz="1200" dirty="0"/>
                    </a:p>
                  </a:txBody>
                  <a:tcPr/>
                </a:tc>
                <a:tc>
                  <a:txBody>
                    <a:bodyPr/>
                    <a:lstStyle/>
                    <a:p>
                      <a:r>
                        <a:rPr lang="en-US" sz="1200" dirty="0" smtClean="0"/>
                        <a:t>5</a:t>
                      </a:r>
                      <a:endParaRPr lang="en-US" sz="1200" dirty="0"/>
                    </a:p>
                  </a:txBody>
                  <a:tcPr/>
                </a:tc>
                <a:tc>
                  <a:txBody>
                    <a:bodyPr/>
                    <a:lstStyle/>
                    <a:p>
                      <a:r>
                        <a:rPr lang="en-US" sz="1200" dirty="0" smtClean="0"/>
                        <a:t>5</a:t>
                      </a:r>
                      <a:endParaRPr lang="en-US" sz="1200" dirty="0"/>
                    </a:p>
                  </a:txBody>
                  <a:tcPr/>
                </a:tc>
                <a:tc>
                  <a:txBody>
                    <a:bodyPr/>
                    <a:lstStyle/>
                    <a:p>
                      <a:r>
                        <a:rPr lang="en-US" sz="1200" dirty="0" smtClean="0"/>
                        <a:t>6</a:t>
                      </a:r>
                      <a:endParaRPr lang="en-US" sz="1200" dirty="0"/>
                    </a:p>
                  </a:txBody>
                  <a:tcPr/>
                </a:tc>
                <a:tc>
                  <a:txBody>
                    <a:bodyPr/>
                    <a:lstStyle/>
                    <a:p>
                      <a:r>
                        <a:rPr lang="en-US" sz="1200" dirty="0" smtClean="0"/>
                        <a:t>6</a:t>
                      </a:r>
                      <a:endParaRPr lang="en-US" sz="1200" dirty="0"/>
                    </a:p>
                  </a:txBody>
                  <a:tcPr/>
                </a:tc>
                <a:tc>
                  <a:txBody>
                    <a:bodyPr/>
                    <a:lstStyle/>
                    <a:p>
                      <a:r>
                        <a:rPr lang="en-US" sz="1200" dirty="0" smtClean="0"/>
                        <a:t>6</a:t>
                      </a:r>
                      <a:endParaRPr lang="en-US" sz="1200" dirty="0"/>
                    </a:p>
                  </a:txBody>
                  <a:tcPr/>
                </a:tc>
              </a:tr>
              <a:tr h="370840">
                <a:tc>
                  <a:txBody>
                    <a:bodyPr/>
                    <a:lstStyle/>
                    <a:p>
                      <a:r>
                        <a:rPr lang="en-US" sz="1200" dirty="0" smtClean="0"/>
                        <a:t>Purple</a:t>
                      </a:r>
                      <a:endParaRPr lang="en-US" sz="1200" dirty="0"/>
                    </a:p>
                  </a:txBody>
                  <a:tcPr/>
                </a:tc>
                <a:tc>
                  <a:txBody>
                    <a:bodyPr/>
                    <a:lstStyle/>
                    <a:p>
                      <a:r>
                        <a:rPr lang="en-US" sz="1200" dirty="0" smtClean="0"/>
                        <a:t>4</a:t>
                      </a:r>
                      <a:endParaRPr lang="en-US" sz="1200" dirty="0"/>
                    </a:p>
                  </a:txBody>
                  <a:tcPr/>
                </a:tc>
                <a:tc>
                  <a:txBody>
                    <a:bodyPr/>
                    <a:lstStyle/>
                    <a:p>
                      <a:r>
                        <a:rPr lang="en-US" sz="1200" dirty="0" smtClean="0"/>
                        <a:t>4</a:t>
                      </a:r>
                      <a:endParaRPr lang="en-US" sz="1200" dirty="0"/>
                    </a:p>
                  </a:txBody>
                  <a:tcPr/>
                </a:tc>
                <a:tc>
                  <a:txBody>
                    <a:bodyPr/>
                    <a:lstStyle/>
                    <a:p>
                      <a:r>
                        <a:rPr lang="en-US" sz="1200" dirty="0" smtClean="0"/>
                        <a:t>5</a:t>
                      </a:r>
                      <a:endParaRPr lang="en-US" sz="1200" dirty="0"/>
                    </a:p>
                  </a:txBody>
                  <a:tcPr/>
                </a:tc>
                <a:tc>
                  <a:txBody>
                    <a:bodyPr/>
                    <a:lstStyle/>
                    <a:p>
                      <a:r>
                        <a:rPr lang="en-US" sz="1200" dirty="0" smtClean="0"/>
                        <a:t>5</a:t>
                      </a:r>
                      <a:endParaRPr lang="en-US" sz="1200" dirty="0"/>
                    </a:p>
                  </a:txBody>
                  <a:tcPr/>
                </a:tc>
                <a:tc>
                  <a:txBody>
                    <a:bodyPr/>
                    <a:lstStyle/>
                    <a:p>
                      <a:r>
                        <a:rPr lang="en-US" sz="1200" dirty="0" smtClean="0"/>
                        <a:t>6</a:t>
                      </a:r>
                      <a:endParaRPr lang="en-US" sz="1200" dirty="0"/>
                    </a:p>
                  </a:txBody>
                  <a:tcPr/>
                </a:tc>
                <a:tc>
                  <a:txBody>
                    <a:bodyPr/>
                    <a:lstStyle/>
                    <a:p>
                      <a:r>
                        <a:rPr lang="en-US" sz="1200" dirty="0" smtClean="0"/>
                        <a:t>6</a:t>
                      </a:r>
                      <a:endParaRPr lang="en-US" sz="1200" dirty="0"/>
                    </a:p>
                  </a:txBody>
                  <a:tcPr/>
                </a:tc>
                <a:tc>
                  <a:txBody>
                    <a:bodyPr/>
                    <a:lstStyle/>
                    <a:p>
                      <a:r>
                        <a:rPr lang="en-US" sz="1200" dirty="0" smtClean="0"/>
                        <a:t>7</a:t>
                      </a:r>
                      <a:endParaRPr lang="en-US" sz="1200" dirty="0"/>
                    </a:p>
                  </a:txBody>
                  <a:tcPr/>
                </a:tc>
                <a:tc>
                  <a:txBody>
                    <a:bodyPr/>
                    <a:lstStyle/>
                    <a:p>
                      <a:r>
                        <a:rPr lang="en-US" sz="1200" dirty="0" smtClean="0"/>
                        <a:t>7</a:t>
                      </a:r>
                      <a:endParaRPr lang="en-US" sz="1200" dirty="0"/>
                    </a:p>
                  </a:txBody>
                  <a:tcPr/>
                </a:tc>
                <a:tc>
                  <a:txBody>
                    <a:bodyPr/>
                    <a:lstStyle/>
                    <a:p>
                      <a:r>
                        <a:rPr lang="en-US" sz="1200" dirty="0" smtClean="0"/>
                        <a:t>8</a:t>
                      </a:r>
                      <a:endParaRPr lang="en-US" sz="1200" dirty="0"/>
                    </a:p>
                  </a:txBody>
                  <a:tcPr/>
                </a:tc>
                <a:tc>
                  <a:txBody>
                    <a:bodyPr/>
                    <a:lstStyle/>
                    <a:p>
                      <a:r>
                        <a:rPr lang="en-US" sz="1200" dirty="0" smtClean="0"/>
                        <a:t>8</a:t>
                      </a:r>
                      <a:endParaRPr lang="en-US" sz="1200" dirty="0"/>
                    </a:p>
                  </a:txBody>
                  <a:tcPr/>
                </a:tc>
              </a:tr>
              <a:tr h="370840">
                <a:tc>
                  <a:txBody>
                    <a:bodyPr/>
                    <a:lstStyle/>
                    <a:p>
                      <a:r>
                        <a:rPr lang="en-US" sz="1200" dirty="0" smtClean="0"/>
                        <a:t>Red</a:t>
                      </a:r>
                      <a:endParaRPr lang="en-US" sz="1200" dirty="0"/>
                    </a:p>
                  </a:txBody>
                  <a:tcPr/>
                </a:tc>
                <a:tc>
                  <a:txBody>
                    <a:bodyPr/>
                    <a:lstStyle/>
                    <a:p>
                      <a:r>
                        <a:rPr lang="en-US" sz="1200" dirty="0" smtClean="0"/>
                        <a:t>4</a:t>
                      </a:r>
                      <a:endParaRPr lang="en-US" sz="1200" dirty="0"/>
                    </a:p>
                  </a:txBody>
                  <a:tcPr/>
                </a:tc>
                <a:tc>
                  <a:txBody>
                    <a:bodyPr/>
                    <a:lstStyle/>
                    <a:p>
                      <a:r>
                        <a:rPr lang="en-US" sz="1200" dirty="0" smtClean="0"/>
                        <a:t>5</a:t>
                      </a:r>
                      <a:endParaRPr lang="en-US" sz="1200" dirty="0"/>
                    </a:p>
                  </a:txBody>
                  <a:tcPr/>
                </a:tc>
                <a:tc>
                  <a:txBody>
                    <a:bodyPr/>
                    <a:lstStyle/>
                    <a:p>
                      <a:r>
                        <a:rPr lang="en-US" sz="1200" dirty="0" smtClean="0"/>
                        <a:t>6</a:t>
                      </a:r>
                      <a:endParaRPr lang="en-US" sz="1200" dirty="0"/>
                    </a:p>
                  </a:txBody>
                  <a:tcPr/>
                </a:tc>
                <a:tc>
                  <a:txBody>
                    <a:bodyPr/>
                    <a:lstStyle/>
                    <a:p>
                      <a:r>
                        <a:rPr lang="en-US" sz="1200" dirty="0" smtClean="0"/>
                        <a:t>7</a:t>
                      </a:r>
                      <a:endParaRPr lang="en-US" sz="1200" dirty="0"/>
                    </a:p>
                  </a:txBody>
                  <a:tcPr/>
                </a:tc>
                <a:tc>
                  <a:txBody>
                    <a:bodyPr/>
                    <a:lstStyle/>
                    <a:p>
                      <a:r>
                        <a:rPr lang="en-US" sz="1200" dirty="0" smtClean="0"/>
                        <a:t>8</a:t>
                      </a:r>
                      <a:endParaRPr lang="en-US" sz="1200" dirty="0"/>
                    </a:p>
                  </a:txBody>
                  <a:tcPr/>
                </a:tc>
                <a:tc>
                  <a:txBody>
                    <a:bodyPr/>
                    <a:lstStyle/>
                    <a:p>
                      <a:r>
                        <a:rPr lang="en-US" sz="1200" dirty="0" smtClean="0"/>
                        <a:t>9</a:t>
                      </a:r>
                      <a:endParaRPr lang="en-US" sz="1200" dirty="0"/>
                    </a:p>
                  </a:txBody>
                  <a:tcPr/>
                </a:tc>
                <a:tc>
                  <a:txBody>
                    <a:bodyPr/>
                    <a:lstStyle/>
                    <a:p>
                      <a:r>
                        <a:rPr lang="en-US" sz="1200" dirty="0" smtClean="0"/>
                        <a:t>10</a:t>
                      </a:r>
                      <a:endParaRPr lang="en-US" sz="1200" dirty="0"/>
                    </a:p>
                  </a:txBody>
                  <a:tcPr/>
                </a:tc>
                <a:tc>
                  <a:txBody>
                    <a:bodyPr/>
                    <a:lstStyle/>
                    <a:p>
                      <a:r>
                        <a:rPr lang="en-US" sz="1200" dirty="0" smtClean="0"/>
                        <a:t>11</a:t>
                      </a:r>
                      <a:endParaRPr lang="en-US" sz="1200" dirty="0"/>
                    </a:p>
                  </a:txBody>
                  <a:tcPr/>
                </a:tc>
                <a:tc>
                  <a:txBody>
                    <a:bodyPr/>
                    <a:lstStyle/>
                    <a:p>
                      <a:r>
                        <a:rPr lang="en-US" sz="1200" dirty="0" smtClean="0"/>
                        <a:t>12</a:t>
                      </a:r>
                      <a:endParaRPr lang="en-US" sz="1200" dirty="0"/>
                    </a:p>
                  </a:txBody>
                  <a:tcPr/>
                </a:tc>
                <a:tc>
                  <a:txBody>
                    <a:bodyPr/>
                    <a:lstStyle/>
                    <a:p>
                      <a:r>
                        <a:rPr lang="en-US" sz="1200" dirty="0" smtClean="0"/>
                        <a:t>13</a:t>
                      </a:r>
                      <a:endParaRPr lang="en-US" sz="1200" dirty="0"/>
                    </a:p>
                  </a:txBody>
                  <a:tcPr/>
                </a:tc>
              </a:tr>
            </a:tbl>
          </a:graphicData>
        </a:graphic>
      </p:graphicFrame>
      <p:sp>
        <p:nvSpPr>
          <p:cNvPr id="10" name="Rectangle 9"/>
          <p:cNvSpPr/>
          <p:nvPr/>
        </p:nvSpPr>
        <p:spPr>
          <a:xfrm>
            <a:off x="838200" y="6324600"/>
            <a:ext cx="2912272" cy="369332"/>
          </a:xfrm>
          <a:prstGeom prst="rect">
            <a:avLst/>
          </a:prstGeom>
        </p:spPr>
        <p:txBody>
          <a:bodyPr wrap="none">
            <a:spAutoFit/>
          </a:bodyPr>
          <a:lstStyle/>
          <a:p>
            <a:r>
              <a:rPr lang="en-US" dirty="0" smtClean="0"/>
              <a:t>© Kristen Daniels </a:t>
            </a:r>
            <a:r>
              <a:rPr lang="en-US" dirty="0" err="1" smtClean="0"/>
              <a:t>Dotti</a:t>
            </a:r>
            <a:r>
              <a:rPr lang="en-US" dirty="0" smtClean="0"/>
              <a:t> 2005 </a:t>
            </a:r>
            <a:endParaRPr lang="en-US" dirty="0"/>
          </a:p>
        </p:txBody>
      </p:sp>
    </p:spTree>
    <p:extLst>
      <p:ext uri="{BB962C8B-B14F-4D97-AF65-F5344CB8AC3E}">
        <p14:creationId xmlns:p14="http://schemas.microsoft.com/office/powerpoint/2010/main" val="2699029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7848600" cy="1477328"/>
          </a:xfrm>
          <a:prstGeom prst="rect">
            <a:avLst/>
          </a:prstGeom>
        </p:spPr>
        <p:txBody>
          <a:bodyPr wrap="square">
            <a:spAutoFit/>
          </a:bodyPr>
          <a:lstStyle/>
          <a:p>
            <a:r>
              <a:rPr lang="en-US" dirty="0" smtClean="0"/>
              <a:t>Experiment 2: </a:t>
            </a:r>
          </a:p>
          <a:p>
            <a:r>
              <a:rPr lang="en-US" dirty="0" smtClean="0"/>
              <a:t>Five soup cans were painted black and five cans were painted white. A quarter </a:t>
            </a:r>
          </a:p>
          <a:p>
            <a:r>
              <a:rPr lang="en-US" dirty="0" smtClean="0"/>
              <a:t>liter of 24°C water was added to each can each morning at 8 a.m. and the </a:t>
            </a:r>
          </a:p>
          <a:p>
            <a:r>
              <a:rPr lang="en-US" dirty="0" smtClean="0"/>
              <a:t>temperature of the water in each can was recorded in degrees Celsius at noon </a:t>
            </a:r>
          </a:p>
          <a:p>
            <a:r>
              <a:rPr lang="en-US" dirty="0" smtClean="0"/>
              <a:t>each day for seven days. </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482068173"/>
              </p:ext>
            </p:extLst>
          </p:nvPr>
        </p:nvGraphicFramePr>
        <p:xfrm>
          <a:off x="1524000" y="2057400"/>
          <a:ext cx="6096000" cy="407924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370840">
                <a:tc>
                  <a:txBody>
                    <a:bodyPr/>
                    <a:lstStyle/>
                    <a:p>
                      <a:endParaRPr lang="en-US" sz="1200" dirty="0"/>
                    </a:p>
                  </a:txBody>
                  <a:tcPr/>
                </a:tc>
                <a:tc>
                  <a:txBody>
                    <a:bodyPr/>
                    <a:lstStyle/>
                    <a:p>
                      <a:r>
                        <a:rPr lang="en-US" sz="1200" dirty="0" smtClean="0"/>
                        <a:t>Mon</a:t>
                      </a:r>
                      <a:endParaRPr lang="en-US" sz="1200" dirty="0"/>
                    </a:p>
                  </a:txBody>
                  <a:tcPr/>
                </a:tc>
                <a:tc>
                  <a:txBody>
                    <a:bodyPr/>
                    <a:lstStyle/>
                    <a:p>
                      <a:r>
                        <a:rPr lang="en-US" sz="1200" dirty="0" smtClean="0"/>
                        <a:t>Tues</a:t>
                      </a:r>
                      <a:endParaRPr lang="en-US" sz="1200" dirty="0"/>
                    </a:p>
                  </a:txBody>
                  <a:tcPr/>
                </a:tc>
                <a:tc>
                  <a:txBody>
                    <a:bodyPr/>
                    <a:lstStyle/>
                    <a:p>
                      <a:r>
                        <a:rPr lang="en-US" sz="1200" dirty="0" smtClean="0"/>
                        <a:t>Wed</a:t>
                      </a:r>
                      <a:endParaRPr lang="en-US" sz="1200" dirty="0"/>
                    </a:p>
                  </a:txBody>
                  <a:tcPr/>
                </a:tc>
                <a:tc>
                  <a:txBody>
                    <a:bodyPr/>
                    <a:lstStyle/>
                    <a:p>
                      <a:r>
                        <a:rPr lang="en-US" sz="1200" dirty="0" smtClean="0"/>
                        <a:t>Thurs</a:t>
                      </a:r>
                      <a:endParaRPr lang="en-US" sz="1200" dirty="0"/>
                    </a:p>
                  </a:txBody>
                  <a:tcPr/>
                </a:tc>
                <a:tc>
                  <a:txBody>
                    <a:bodyPr/>
                    <a:lstStyle/>
                    <a:p>
                      <a:r>
                        <a:rPr lang="en-US" sz="1200" dirty="0" smtClean="0"/>
                        <a:t>Fri</a:t>
                      </a:r>
                      <a:endParaRPr lang="en-US" sz="1200" dirty="0"/>
                    </a:p>
                  </a:txBody>
                  <a:tcPr/>
                </a:tc>
                <a:tc>
                  <a:txBody>
                    <a:bodyPr/>
                    <a:lstStyle/>
                    <a:p>
                      <a:r>
                        <a:rPr lang="en-US" sz="1200" dirty="0" smtClean="0"/>
                        <a:t>Sat</a:t>
                      </a:r>
                      <a:endParaRPr lang="en-US" sz="1200" dirty="0"/>
                    </a:p>
                  </a:txBody>
                  <a:tcPr/>
                </a:tc>
                <a:tc>
                  <a:txBody>
                    <a:bodyPr/>
                    <a:lstStyle/>
                    <a:p>
                      <a:r>
                        <a:rPr lang="en-US" sz="1200" dirty="0" smtClean="0"/>
                        <a:t>Sun</a:t>
                      </a:r>
                      <a:endParaRPr lang="en-US" sz="1200" dirty="0"/>
                    </a:p>
                  </a:txBody>
                  <a:tcPr/>
                </a:tc>
              </a:tr>
              <a:tr h="370840">
                <a:tc>
                  <a:txBody>
                    <a:bodyPr/>
                    <a:lstStyle/>
                    <a:p>
                      <a:r>
                        <a:rPr lang="en-US" sz="1200" dirty="0" smtClean="0"/>
                        <a:t>Black #1</a:t>
                      </a:r>
                      <a:endParaRPr lang="en-US" sz="1200" dirty="0"/>
                    </a:p>
                  </a:txBody>
                  <a:tcPr/>
                </a:tc>
                <a:tc>
                  <a:txBody>
                    <a:bodyPr/>
                    <a:lstStyle/>
                    <a:p>
                      <a:r>
                        <a:rPr lang="en-US" sz="1200" dirty="0" smtClean="0"/>
                        <a:t>45</a:t>
                      </a:r>
                      <a:endParaRPr lang="en-US" sz="1200" dirty="0"/>
                    </a:p>
                  </a:txBody>
                  <a:tcPr/>
                </a:tc>
                <a:tc>
                  <a:txBody>
                    <a:bodyPr/>
                    <a:lstStyle/>
                    <a:p>
                      <a:r>
                        <a:rPr lang="en-US" sz="1200" dirty="0" smtClean="0"/>
                        <a:t>37</a:t>
                      </a:r>
                      <a:endParaRPr lang="en-US" sz="1200" dirty="0"/>
                    </a:p>
                  </a:txBody>
                  <a:tcPr/>
                </a:tc>
                <a:tc>
                  <a:txBody>
                    <a:bodyPr/>
                    <a:lstStyle/>
                    <a:p>
                      <a:r>
                        <a:rPr lang="en-US" sz="1200" dirty="0" smtClean="0"/>
                        <a:t>40</a:t>
                      </a:r>
                      <a:endParaRPr lang="en-US" sz="1200" dirty="0"/>
                    </a:p>
                  </a:txBody>
                  <a:tcPr/>
                </a:tc>
                <a:tc>
                  <a:txBody>
                    <a:bodyPr/>
                    <a:lstStyle/>
                    <a:p>
                      <a:r>
                        <a:rPr lang="en-US" sz="1200" dirty="0" smtClean="0"/>
                        <a:t>41</a:t>
                      </a:r>
                      <a:endParaRPr lang="en-US" sz="1200" dirty="0"/>
                    </a:p>
                  </a:txBody>
                  <a:tcPr/>
                </a:tc>
                <a:tc>
                  <a:txBody>
                    <a:bodyPr/>
                    <a:lstStyle/>
                    <a:p>
                      <a:r>
                        <a:rPr lang="en-US" sz="1200" dirty="0" smtClean="0"/>
                        <a:t>32</a:t>
                      </a:r>
                      <a:endParaRPr lang="en-US" sz="1200" dirty="0"/>
                    </a:p>
                  </a:txBody>
                  <a:tcPr/>
                </a:tc>
                <a:tc>
                  <a:txBody>
                    <a:bodyPr/>
                    <a:lstStyle/>
                    <a:p>
                      <a:r>
                        <a:rPr lang="en-US" sz="1200" dirty="0" smtClean="0"/>
                        <a:t>35</a:t>
                      </a:r>
                      <a:endParaRPr lang="en-US" sz="1200" dirty="0"/>
                    </a:p>
                  </a:txBody>
                  <a:tcPr/>
                </a:tc>
                <a:tc>
                  <a:txBody>
                    <a:bodyPr/>
                    <a:lstStyle/>
                    <a:p>
                      <a:r>
                        <a:rPr lang="en-US" sz="1200" dirty="0" smtClean="0"/>
                        <a:t>40</a:t>
                      </a:r>
                      <a:endParaRPr lang="en-US" sz="1200" dirty="0"/>
                    </a:p>
                  </a:txBody>
                  <a:tcPr/>
                </a:tc>
              </a:tr>
              <a:tr h="370840">
                <a:tc>
                  <a:txBody>
                    <a:bodyPr/>
                    <a:lstStyle/>
                    <a:p>
                      <a:r>
                        <a:rPr lang="en-US" sz="1200" dirty="0" smtClean="0"/>
                        <a:t>Black #2</a:t>
                      </a:r>
                      <a:endParaRPr lang="en-US" sz="1200" dirty="0"/>
                    </a:p>
                  </a:txBody>
                  <a:tcPr/>
                </a:tc>
                <a:tc>
                  <a:txBody>
                    <a:bodyPr/>
                    <a:lstStyle/>
                    <a:p>
                      <a:r>
                        <a:rPr lang="en-US" sz="1200" dirty="0" smtClean="0"/>
                        <a:t>45</a:t>
                      </a:r>
                      <a:endParaRPr lang="en-US" sz="1200" dirty="0"/>
                    </a:p>
                  </a:txBody>
                  <a:tcPr/>
                </a:tc>
                <a:tc>
                  <a:txBody>
                    <a:bodyPr/>
                    <a:lstStyle/>
                    <a:p>
                      <a:r>
                        <a:rPr lang="en-US" sz="1200" dirty="0" smtClean="0"/>
                        <a:t>37</a:t>
                      </a:r>
                      <a:endParaRPr lang="en-US" sz="1200" dirty="0"/>
                    </a:p>
                  </a:txBody>
                  <a:tcPr/>
                </a:tc>
                <a:tc>
                  <a:txBody>
                    <a:bodyPr/>
                    <a:lstStyle/>
                    <a:p>
                      <a:r>
                        <a:rPr lang="en-US" sz="1200" dirty="0" smtClean="0"/>
                        <a:t>40</a:t>
                      </a:r>
                      <a:endParaRPr lang="en-US" sz="1200" dirty="0"/>
                    </a:p>
                  </a:txBody>
                  <a:tcPr/>
                </a:tc>
                <a:tc>
                  <a:txBody>
                    <a:bodyPr/>
                    <a:lstStyle/>
                    <a:p>
                      <a:r>
                        <a:rPr lang="en-US" sz="1200" dirty="0" smtClean="0"/>
                        <a:t>41</a:t>
                      </a:r>
                      <a:endParaRPr lang="en-US" sz="1200" dirty="0"/>
                    </a:p>
                  </a:txBody>
                  <a:tcPr/>
                </a:tc>
                <a:tc>
                  <a:txBody>
                    <a:bodyPr/>
                    <a:lstStyle/>
                    <a:p>
                      <a:r>
                        <a:rPr lang="en-US" sz="1200" dirty="0" smtClean="0"/>
                        <a:t>32</a:t>
                      </a:r>
                      <a:endParaRPr lang="en-US" sz="1200" dirty="0"/>
                    </a:p>
                  </a:txBody>
                  <a:tcPr/>
                </a:tc>
                <a:tc>
                  <a:txBody>
                    <a:bodyPr/>
                    <a:lstStyle/>
                    <a:p>
                      <a:r>
                        <a:rPr lang="en-US" sz="1200" dirty="0" smtClean="0"/>
                        <a:t>35</a:t>
                      </a:r>
                      <a:endParaRPr lang="en-US" sz="1200" dirty="0"/>
                    </a:p>
                  </a:txBody>
                  <a:tcPr/>
                </a:tc>
                <a:tc>
                  <a:txBody>
                    <a:bodyPr/>
                    <a:lstStyle/>
                    <a:p>
                      <a:r>
                        <a:rPr lang="en-US" sz="1200" dirty="0" smtClean="0"/>
                        <a:t>40</a:t>
                      </a:r>
                      <a:endParaRPr lang="en-US" sz="1200" dirty="0"/>
                    </a:p>
                  </a:txBody>
                  <a:tcPr/>
                </a:tc>
              </a:tr>
              <a:tr h="370840">
                <a:tc>
                  <a:txBody>
                    <a:bodyPr/>
                    <a:lstStyle/>
                    <a:p>
                      <a:r>
                        <a:rPr lang="en-US" sz="1200" dirty="0" smtClean="0"/>
                        <a:t>Black #3</a:t>
                      </a:r>
                      <a:endParaRPr lang="en-US" sz="1200" dirty="0"/>
                    </a:p>
                  </a:txBody>
                  <a:tcPr/>
                </a:tc>
                <a:tc>
                  <a:txBody>
                    <a:bodyPr/>
                    <a:lstStyle/>
                    <a:p>
                      <a:r>
                        <a:rPr lang="en-US" sz="1200" dirty="0" smtClean="0"/>
                        <a:t>45</a:t>
                      </a:r>
                      <a:endParaRPr lang="en-US" sz="1200" dirty="0"/>
                    </a:p>
                  </a:txBody>
                  <a:tcPr/>
                </a:tc>
                <a:tc>
                  <a:txBody>
                    <a:bodyPr/>
                    <a:lstStyle/>
                    <a:p>
                      <a:r>
                        <a:rPr lang="en-US" sz="1200" dirty="0" smtClean="0"/>
                        <a:t>37</a:t>
                      </a:r>
                      <a:endParaRPr lang="en-US" sz="1200" dirty="0"/>
                    </a:p>
                  </a:txBody>
                  <a:tcPr/>
                </a:tc>
                <a:tc>
                  <a:txBody>
                    <a:bodyPr/>
                    <a:lstStyle/>
                    <a:p>
                      <a:r>
                        <a:rPr lang="en-US" sz="1200" dirty="0" smtClean="0"/>
                        <a:t>40</a:t>
                      </a:r>
                      <a:endParaRPr lang="en-US" sz="1200" dirty="0"/>
                    </a:p>
                  </a:txBody>
                  <a:tcPr/>
                </a:tc>
                <a:tc>
                  <a:txBody>
                    <a:bodyPr/>
                    <a:lstStyle/>
                    <a:p>
                      <a:r>
                        <a:rPr lang="en-US" sz="1200" dirty="0" smtClean="0"/>
                        <a:t>41</a:t>
                      </a:r>
                      <a:endParaRPr lang="en-US" sz="1200" dirty="0"/>
                    </a:p>
                  </a:txBody>
                  <a:tcPr/>
                </a:tc>
                <a:tc>
                  <a:txBody>
                    <a:bodyPr/>
                    <a:lstStyle/>
                    <a:p>
                      <a:r>
                        <a:rPr lang="en-US" sz="1200" dirty="0" smtClean="0"/>
                        <a:t>32</a:t>
                      </a:r>
                      <a:endParaRPr lang="en-US" sz="1200" dirty="0"/>
                    </a:p>
                  </a:txBody>
                  <a:tcPr/>
                </a:tc>
                <a:tc>
                  <a:txBody>
                    <a:bodyPr/>
                    <a:lstStyle/>
                    <a:p>
                      <a:r>
                        <a:rPr lang="en-US" sz="1200" dirty="0" smtClean="0"/>
                        <a:t>35</a:t>
                      </a:r>
                      <a:endParaRPr lang="en-US" sz="1200" dirty="0"/>
                    </a:p>
                  </a:txBody>
                  <a:tcPr/>
                </a:tc>
                <a:tc>
                  <a:txBody>
                    <a:bodyPr/>
                    <a:lstStyle/>
                    <a:p>
                      <a:r>
                        <a:rPr lang="en-US" sz="1200" dirty="0" smtClean="0"/>
                        <a:t>40</a:t>
                      </a:r>
                      <a:endParaRPr lang="en-US" sz="1200" dirty="0"/>
                    </a:p>
                  </a:txBody>
                  <a:tcPr/>
                </a:tc>
              </a:tr>
              <a:tr h="370840">
                <a:tc>
                  <a:txBody>
                    <a:bodyPr/>
                    <a:lstStyle/>
                    <a:p>
                      <a:r>
                        <a:rPr lang="en-US" sz="1200" dirty="0" smtClean="0"/>
                        <a:t>Black #4</a:t>
                      </a:r>
                      <a:endParaRPr lang="en-US" sz="1200" dirty="0"/>
                    </a:p>
                  </a:txBody>
                  <a:tcPr/>
                </a:tc>
                <a:tc>
                  <a:txBody>
                    <a:bodyPr/>
                    <a:lstStyle/>
                    <a:p>
                      <a:r>
                        <a:rPr lang="en-US" sz="1200" dirty="0" smtClean="0"/>
                        <a:t>45</a:t>
                      </a:r>
                      <a:endParaRPr lang="en-US" sz="1200" dirty="0"/>
                    </a:p>
                  </a:txBody>
                  <a:tcPr/>
                </a:tc>
                <a:tc>
                  <a:txBody>
                    <a:bodyPr/>
                    <a:lstStyle/>
                    <a:p>
                      <a:r>
                        <a:rPr lang="en-US" sz="1200" dirty="0" smtClean="0"/>
                        <a:t>37</a:t>
                      </a:r>
                      <a:endParaRPr lang="en-US" sz="1200" dirty="0"/>
                    </a:p>
                  </a:txBody>
                  <a:tcPr/>
                </a:tc>
                <a:tc>
                  <a:txBody>
                    <a:bodyPr/>
                    <a:lstStyle/>
                    <a:p>
                      <a:r>
                        <a:rPr lang="en-US" sz="1200" dirty="0" smtClean="0"/>
                        <a:t>40</a:t>
                      </a:r>
                      <a:endParaRPr lang="en-US" sz="1200" dirty="0"/>
                    </a:p>
                  </a:txBody>
                  <a:tcPr/>
                </a:tc>
                <a:tc>
                  <a:txBody>
                    <a:bodyPr/>
                    <a:lstStyle/>
                    <a:p>
                      <a:r>
                        <a:rPr lang="en-US" sz="1200" dirty="0" smtClean="0"/>
                        <a:t>41</a:t>
                      </a:r>
                      <a:endParaRPr lang="en-US" sz="1200" dirty="0"/>
                    </a:p>
                  </a:txBody>
                  <a:tcPr/>
                </a:tc>
                <a:tc>
                  <a:txBody>
                    <a:bodyPr/>
                    <a:lstStyle/>
                    <a:p>
                      <a:r>
                        <a:rPr lang="en-US" sz="1200" dirty="0" smtClean="0"/>
                        <a:t>32</a:t>
                      </a:r>
                      <a:endParaRPr lang="en-US" sz="1200" dirty="0"/>
                    </a:p>
                  </a:txBody>
                  <a:tcPr/>
                </a:tc>
                <a:tc>
                  <a:txBody>
                    <a:bodyPr/>
                    <a:lstStyle/>
                    <a:p>
                      <a:r>
                        <a:rPr lang="en-US" sz="1200" dirty="0" smtClean="0"/>
                        <a:t>35</a:t>
                      </a:r>
                      <a:endParaRPr lang="en-US" sz="1200" dirty="0"/>
                    </a:p>
                  </a:txBody>
                  <a:tcPr/>
                </a:tc>
                <a:tc>
                  <a:txBody>
                    <a:bodyPr/>
                    <a:lstStyle/>
                    <a:p>
                      <a:r>
                        <a:rPr lang="en-US" sz="1200" dirty="0" smtClean="0"/>
                        <a:t>40</a:t>
                      </a:r>
                      <a:endParaRPr lang="en-US" sz="1200" dirty="0"/>
                    </a:p>
                  </a:txBody>
                  <a:tcPr/>
                </a:tc>
              </a:tr>
              <a:tr h="370840">
                <a:tc>
                  <a:txBody>
                    <a:bodyPr/>
                    <a:lstStyle/>
                    <a:p>
                      <a:r>
                        <a:rPr lang="en-US" sz="1200" dirty="0" smtClean="0"/>
                        <a:t>Black #5</a:t>
                      </a:r>
                      <a:endParaRPr lang="en-US" sz="1200" dirty="0"/>
                    </a:p>
                  </a:txBody>
                  <a:tcPr/>
                </a:tc>
                <a:tc>
                  <a:txBody>
                    <a:bodyPr/>
                    <a:lstStyle/>
                    <a:p>
                      <a:r>
                        <a:rPr lang="en-US" sz="1200" dirty="0" smtClean="0"/>
                        <a:t>45</a:t>
                      </a:r>
                      <a:endParaRPr lang="en-US" sz="1200" dirty="0"/>
                    </a:p>
                  </a:txBody>
                  <a:tcPr/>
                </a:tc>
                <a:tc>
                  <a:txBody>
                    <a:bodyPr/>
                    <a:lstStyle/>
                    <a:p>
                      <a:r>
                        <a:rPr lang="en-US" sz="1200" dirty="0" smtClean="0"/>
                        <a:t>37</a:t>
                      </a:r>
                      <a:endParaRPr lang="en-US" sz="1200" dirty="0"/>
                    </a:p>
                  </a:txBody>
                  <a:tcPr/>
                </a:tc>
                <a:tc>
                  <a:txBody>
                    <a:bodyPr/>
                    <a:lstStyle/>
                    <a:p>
                      <a:r>
                        <a:rPr lang="en-US" sz="1200" dirty="0" smtClean="0"/>
                        <a:t>40</a:t>
                      </a:r>
                      <a:endParaRPr lang="en-US" sz="1200" dirty="0"/>
                    </a:p>
                  </a:txBody>
                  <a:tcPr/>
                </a:tc>
                <a:tc>
                  <a:txBody>
                    <a:bodyPr/>
                    <a:lstStyle/>
                    <a:p>
                      <a:r>
                        <a:rPr lang="en-US" sz="1200" dirty="0" smtClean="0"/>
                        <a:t>41</a:t>
                      </a:r>
                      <a:endParaRPr lang="en-US" sz="1200" dirty="0"/>
                    </a:p>
                  </a:txBody>
                  <a:tcPr/>
                </a:tc>
                <a:tc>
                  <a:txBody>
                    <a:bodyPr/>
                    <a:lstStyle/>
                    <a:p>
                      <a:r>
                        <a:rPr lang="en-US" sz="1200" dirty="0" smtClean="0"/>
                        <a:t>32</a:t>
                      </a:r>
                      <a:endParaRPr lang="en-US" sz="1200" dirty="0"/>
                    </a:p>
                  </a:txBody>
                  <a:tcPr/>
                </a:tc>
                <a:tc>
                  <a:txBody>
                    <a:bodyPr/>
                    <a:lstStyle/>
                    <a:p>
                      <a:r>
                        <a:rPr lang="en-US" sz="1200" dirty="0" smtClean="0"/>
                        <a:t>35</a:t>
                      </a:r>
                      <a:endParaRPr lang="en-US" sz="1200" dirty="0"/>
                    </a:p>
                  </a:txBody>
                  <a:tcPr/>
                </a:tc>
                <a:tc>
                  <a:txBody>
                    <a:bodyPr/>
                    <a:lstStyle/>
                    <a:p>
                      <a:r>
                        <a:rPr lang="en-US" sz="1200" dirty="0" smtClean="0"/>
                        <a:t>40</a:t>
                      </a:r>
                      <a:endParaRPr lang="en-US" sz="1200" dirty="0"/>
                    </a:p>
                  </a:txBody>
                  <a:tcPr/>
                </a:tc>
              </a:tr>
              <a:tr h="370840">
                <a:tc>
                  <a:txBody>
                    <a:bodyPr/>
                    <a:lstStyle/>
                    <a:p>
                      <a:r>
                        <a:rPr lang="en-US" sz="1200" dirty="0" smtClean="0"/>
                        <a:t>White #1</a:t>
                      </a:r>
                      <a:endParaRPr lang="en-US" sz="1200" dirty="0"/>
                    </a:p>
                  </a:txBody>
                  <a:tcPr/>
                </a:tc>
                <a:tc>
                  <a:txBody>
                    <a:bodyPr/>
                    <a:lstStyle/>
                    <a:p>
                      <a:r>
                        <a:rPr lang="en-US" sz="1200" dirty="0" smtClean="0"/>
                        <a:t>41</a:t>
                      </a:r>
                      <a:endParaRPr lang="en-US" sz="1200" dirty="0"/>
                    </a:p>
                  </a:txBody>
                  <a:tcPr/>
                </a:tc>
                <a:tc>
                  <a:txBody>
                    <a:bodyPr/>
                    <a:lstStyle/>
                    <a:p>
                      <a:r>
                        <a:rPr lang="en-US" sz="1200" dirty="0" smtClean="0"/>
                        <a:t>33</a:t>
                      </a:r>
                      <a:endParaRPr lang="en-US" sz="1200" dirty="0"/>
                    </a:p>
                  </a:txBody>
                  <a:tcPr/>
                </a:tc>
                <a:tc>
                  <a:txBody>
                    <a:bodyPr/>
                    <a:lstStyle/>
                    <a:p>
                      <a:r>
                        <a:rPr lang="en-US" sz="1200" dirty="0" smtClean="0"/>
                        <a:t>36</a:t>
                      </a:r>
                      <a:endParaRPr lang="en-US" sz="1200" dirty="0"/>
                    </a:p>
                  </a:txBody>
                  <a:tcPr/>
                </a:tc>
                <a:tc>
                  <a:txBody>
                    <a:bodyPr/>
                    <a:lstStyle/>
                    <a:p>
                      <a:r>
                        <a:rPr lang="en-US" sz="1200" dirty="0" smtClean="0"/>
                        <a:t>37</a:t>
                      </a:r>
                      <a:endParaRPr lang="en-US" sz="1200" dirty="0"/>
                    </a:p>
                  </a:txBody>
                  <a:tcPr/>
                </a:tc>
                <a:tc>
                  <a:txBody>
                    <a:bodyPr/>
                    <a:lstStyle/>
                    <a:p>
                      <a:r>
                        <a:rPr lang="en-US" sz="1200" dirty="0" smtClean="0"/>
                        <a:t>28</a:t>
                      </a:r>
                      <a:endParaRPr lang="en-US" sz="1200" dirty="0"/>
                    </a:p>
                  </a:txBody>
                  <a:tcPr/>
                </a:tc>
                <a:tc>
                  <a:txBody>
                    <a:bodyPr/>
                    <a:lstStyle/>
                    <a:p>
                      <a:r>
                        <a:rPr lang="en-US" sz="1200" dirty="0" smtClean="0"/>
                        <a:t>31</a:t>
                      </a:r>
                      <a:endParaRPr lang="en-US" sz="1200" dirty="0"/>
                    </a:p>
                  </a:txBody>
                  <a:tcPr/>
                </a:tc>
                <a:tc>
                  <a:txBody>
                    <a:bodyPr/>
                    <a:lstStyle/>
                    <a:p>
                      <a:r>
                        <a:rPr lang="en-US" sz="1200" dirty="0" smtClean="0"/>
                        <a:t>36</a:t>
                      </a:r>
                      <a:endParaRPr lang="en-US" sz="1200" dirty="0"/>
                    </a:p>
                  </a:txBody>
                  <a:tcPr/>
                </a:tc>
              </a:tr>
              <a:tr h="370840">
                <a:tc>
                  <a:txBody>
                    <a:bodyPr/>
                    <a:lstStyle/>
                    <a:p>
                      <a:r>
                        <a:rPr lang="en-US" sz="1200" dirty="0" smtClean="0"/>
                        <a:t>White #2</a:t>
                      </a:r>
                      <a:endParaRPr lang="en-US" sz="1200" dirty="0"/>
                    </a:p>
                  </a:txBody>
                  <a:tcPr/>
                </a:tc>
                <a:tc>
                  <a:txBody>
                    <a:bodyPr/>
                    <a:lstStyle/>
                    <a:p>
                      <a:r>
                        <a:rPr lang="en-US" sz="1200" dirty="0" smtClean="0"/>
                        <a:t>41</a:t>
                      </a:r>
                      <a:endParaRPr lang="en-US" sz="1200" dirty="0"/>
                    </a:p>
                  </a:txBody>
                  <a:tcPr/>
                </a:tc>
                <a:tc>
                  <a:txBody>
                    <a:bodyPr/>
                    <a:lstStyle/>
                    <a:p>
                      <a:r>
                        <a:rPr lang="en-US" sz="1200" dirty="0" smtClean="0"/>
                        <a:t>33</a:t>
                      </a:r>
                      <a:endParaRPr lang="en-US" sz="1200" dirty="0"/>
                    </a:p>
                  </a:txBody>
                  <a:tcPr/>
                </a:tc>
                <a:tc>
                  <a:txBody>
                    <a:bodyPr/>
                    <a:lstStyle/>
                    <a:p>
                      <a:r>
                        <a:rPr lang="en-US" sz="1200" dirty="0" smtClean="0"/>
                        <a:t>36</a:t>
                      </a:r>
                      <a:endParaRPr lang="en-US" sz="1200" dirty="0"/>
                    </a:p>
                  </a:txBody>
                  <a:tcPr/>
                </a:tc>
                <a:tc>
                  <a:txBody>
                    <a:bodyPr/>
                    <a:lstStyle/>
                    <a:p>
                      <a:r>
                        <a:rPr lang="en-US" sz="1200" dirty="0" smtClean="0"/>
                        <a:t>37</a:t>
                      </a:r>
                      <a:endParaRPr lang="en-US" sz="1200" dirty="0"/>
                    </a:p>
                  </a:txBody>
                  <a:tcPr/>
                </a:tc>
                <a:tc>
                  <a:txBody>
                    <a:bodyPr/>
                    <a:lstStyle/>
                    <a:p>
                      <a:r>
                        <a:rPr lang="en-US" sz="1200" dirty="0" smtClean="0"/>
                        <a:t>28</a:t>
                      </a:r>
                      <a:endParaRPr lang="en-US" sz="1200" dirty="0"/>
                    </a:p>
                  </a:txBody>
                  <a:tcPr/>
                </a:tc>
                <a:tc>
                  <a:txBody>
                    <a:bodyPr/>
                    <a:lstStyle/>
                    <a:p>
                      <a:r>
                        <a:rPr lang="en-US" sz="1200" dirty="0" smtClean="0"/>
                        <a:t>31</a:t>
                      </a:r>
                      <a:endParaRPr lang="en-US" sz="1200" dirty="0"/>
                    </a:p>
                  </a:txBody>
                  <a:tcPr/>
                </a:tc>
                <a:tc>
                  <a:txBody>
                    <a:bodyPr/>
                    <a:lstStyle/>
                    <a:p>
                      <a:r>
                        <a:rPr lang="en-US" sz="1200" dirty="0" smtClean="0"/>
                        <a:t>36</a:t>
                      </a:r>
                      <a:endParaRPr lang="en-US" sz="1200" dirty="0"/>
                    </a:p>
                  </a:txBody>
                  <a:tcPr/>
                </a:tc>
              </a:tr>
              <a:tr h="370840">
                <a:tc>
                  <a:txBody>
                    <a:bodyPr/>
                    <a:lstStyle/>
                    <a:p>
                      <a:r>
                        <a:rPr lang="en-US" sz="1200" dirty="0" smtClean="0"/>
                        <a:t>White #3</a:t>
                      </a:r>
                      <a:endParaRPr lang="en-US" sz="1200" dirty="0"/>
                    </a:p>
                  </a:txBody>
                  <a:tcPr/>
                </a:tc>
                <a:tc>
                  <a:txBody>
                    <a:bodyPr/>
                    <a:lstStyle/>
                    <a:p>
                      <a:r>
                        <a:rPr lang="en-US" sz="1200" dirty="0" smtClean="0"/>
                        <a:t>41</a:t>
                      </a:r>
                      <a:endParaRPr lang="en-US" sz="1200" dirty="0"/>
                    </a:p>
                  </a:txBody>
                  <a:tcPr/>
                </a:tc>
                <a:tc>
                  <a:txBody>
                    <a:bodyPr/>
                    <a:lstStyle/>
                    <a:p>
                      <a:r>
                        <a:rPr lang="en-US" sz="1200" dirty="0" smtClean="0"/>
                        <a:t>33</a:t>
                      </a:r>
                      <a:endParaRPr lang="en-US" sz="1200" dirty="0"/>
                    </a:p>
                  </a:txBody>
                  <a:tcPr/>
                </a:tc>
                <a:tc>
                  <a:txBody>
                    <a:bodyPr/>
                    <a:lstStyle/>
                    <a:p>
                      <a:r>
                        <a:rPr lang="en-US" sz="1200" dirty="0" smtClean="0"/>
                        <a:t>36</a:t>
                      </a:r>
                      <a:endParaRPr lang="en-US" sz="1200" dirty="0"/>
                    </a:p>
                  </a:txBody>
                  <a:tcPr/>
                </a:tc>
                <a:tc>
                  <a:txBody>
                    <a:bodyPr/>
                    <a:lstStyle/>
                    <a:p>
                      <a:r>
                        <a:rPr lang="en-US" sz="1200" dirty="0" smtClean="0"/>
                        <a:t>37</a:t>
                      </a:r>
                      <a:endParaRPr lang="en-US" sz="1200" dirty="0"/>
                    </a:p>
                  </a:txBody>
                  <a:tcPr/>
                </a:tc>
                <a:tc>
                  <a:txBody>
                    <a:bodyPr/>
                    <a:lstStyle/>
                    <a:p>
                      <a:r>
                        <a:rPr lang="en-US" sz="1200" dirty="0" smtClean="0"/>
                        <a:t>28</a:t>
                      </a:r>
                      <a:endParaRPr lang="en-US" sz="1200" dirty="0"/>
                    </a:p>
                  </a:txBody>
                  <a:tcPr/>
                </a:tc>
                <a:tc>
                  <a:txBody>
                    <a:bodyPr/>
                    <a:lstStyle/>
                    <a:p>
                      <a:r>
                        <a:rPr lang="en-US" sz="1200" dirty="0" smtClean="0"/>
                        <a:t>31</a:t>
                      </a:r>
                      <a:endParaRPr lang="en-US" sz="1200" dirty="0"/>
                    </a:p>
                  </a:txBody>
                  <a:tcPr/>
                </a:tc>
                <a:tc>
                  <a:txBody>
                    <a:bodyPr/>
                    <a:lstStyle/>
                    <a:p>
                      <a:r>
                        <a:rPr lang="en-US" sz="1200" dirty="0" smtClean="0"/>
                        <a:t>36</a:t>
                      </a:r>
                      <a:endParaRPr lang="en-US" sz="1200" dirty="0"/>
                    </a:p>
                  </a:txBody>
                  <a:tcPr/>
                </a:tc>
              </a:tr>
              <a:tr h="370840">
                <a:tc>
                  <a:txBody>
                    <a:bodyPr/>
                    <a:lstStyle/>
                    <a:p>
                      <a:r>
                        <a:rPr lang="en-US" sz="1200" dirty="0" smtClean="0"/>
                        <a:t>White #4</a:t>
                      </a:r>
                      <a:endParaRPr lang="en-US" sz="1200" dirty="0"/>
                    </a:p>
                  </a:txBody>
                  <a:tcPr/>
                </a:tc>
                <a:tc>
                  <a:txBody>
                    <a:bodyPr/>
                    <a:lstStyle/>
                    <a:p>
                      <a:r>
                        <a:rPr lang="en-US" sz="1200" dirty="0" smtClean="0"/>
                        <a:t>41</a:t>
                      </a:r>
                      <a:endParaRPr lang="en-US" sz="1200" dirty="0"/>
                    </a:p>
                  </a:txBody>
                  <a:tcPr/>
                </a:tc>
                <a:tc>
                  <a:txBody>
                    <a:bodyPr/>
                    <a:lstStyle/>
                    <a:p>
                      <a:r>
                        <a:rPr lang="en-US" sz="1200" dirty="0" smtClean="0"/>
                        <a:t>33</a:t>
                      </a:r>
                      <a:endParaRPr lang="en-US" sz="1200" dirty="0"/>
                    </a:p>
                  </a:txBody>
                  <a:tcPr/>
                </a:tc>
                <a:tc>
                  <a:txBody>
                    <a:bodyPr/>
                    <a:lstStyle/>
                    <a:p>
                      <a:r>
                        <a:rPr lang="en-US" sz="1200" dirty="0" smtClean="0"/>
                        <a:t>36</a:t>
                      </a:r>
                      <a:endParaRPr lang="en-US" sz="1200" dirty="0"/>
                    </a:p>
                  </a:txBody>
                  <a:tcPr/>
                </a:tc>
                <a:tc>
                  <a:txBody>
                    <a:bodyPr/>
                    <a:lstStyle/>
                    <a:p>
                      <a:r>
                        <a:rPr lang="en-US" sz="1200" dirty="0" smtClean="0"/>
                        <a:t>37</a:t>
                      </a:r>
                      <a:endParaRPr lang="en-US" sz="1200" dirty="0"/>
                    </a:p>
                  </a:txBody>
                  <a:tcPr/>
                </a:tc>
                <a:tc>
                  <a:txBody>
                    <a:bodyPr/>
                    <a:lstStyle/>
                    <a:p>
                      <a:r>
                        <a:rPr lang="en-US" sz="1200" dirty="0" smtClean="0"/>
                        <a:t>28</a:t>
                      </a:r>
                      <a:endParaRPr lang="en-US" sz="1200" dirty="0"/>
                    </a:p>
                  </a:txBody>
                  <a:tcPr/>
                </a:tc>
                <a:tc>
                  <a:txBody>
                    <a:bodyPr/>
                    <a:lstStyle/>
                    <a:p>
                      <a:r>
                        <a:rPr lang="en-US" sz="1200" dirty="0" smtClean="0"/>
                        <a:t>31</a:t>
                      </a:r>
                      <a:endParaRPr lang="en-US" sz="1200" dirty="0"/>
                    </a:p>
                  </a:txBody>
                  <a:tcPr/>
                </a:tc>
                <a:tc>
                  <a:txBody>
                    <a:bodyPr/>
                    <a:lstStyle/>
                    <a:p>
                      <a:r>
                        <a:rPr lang="en-US" sz="1200" dirty="0" smtClean="0"/>
                        <a:t>36</a:t>
                      </a:r>
                      <a:endParaRPr lang="en-US" sz="1200" dirty="0"/>
                    </a:p>
                  </a:txBody>
                  <a:tcPr/>
                </a:tc>
              </a:tr>
              <a:tr h="370840">
                <a:tc>
                  <a:txBody>
                    <a:bodyPr/>
                    <a:lstStyle/>
                    <a:p>
                      <a:r>
                        <a:rPr lang="en-US" sz="1200" dirty="0" smtClean="0"/>
                        <a:t>White #5</a:t>
                      </a:r>
                      <a:endParaRPr lang="en-US" sz="1200" dirty="0"/>
                    </a:p>
                  </a:txBody>
                  <a:tcPr/>
                </a:tc>
                <a:tc>
                  <a:txBody>
                    <a:bodyPr/>
                    <a:lstStyle/>
                    <a:p>
                      <a:r>
                        <a:rPr lang="en-US" sz="1200" dirty="0" smtClean="0"/>
                        <a:t>41</a:t>
                      </a:r>
                      <a:endParaRPr lang="en-US" sz="1200" dirty="0"/>
                    </a:p>
                  </a:txBody>
                  <a:tcPr/>
                </a:tc>
                <a:tc>
                  <a:txBody>
                    <a:bodyPr/>
                    <a:lstStyle/>
                    <a:p>
                      <a:r>
                        <a:rPr lang="en-US" sz="1200" dirty="0" smtClean="0"/>
                        <a:t>33</a:t>
                      </a:r>
                      <a:endParaRPr lang="en-US" sz="1200" dirty="0"/>
                    </a:p>
                  </a:txBody>
                  <a:tcPr/>
                </a:tc>
                <a:tc>
                  <a:txBody>
                    <a:bodyPr/>
                    <a:lstStyle/>
                    <a:p>
                      <a:r>
                        <a:rPr lang="en-US" sz="1200" dirty="0" smtClean="0"/>
                        <a:t>36</a:t>
                      </a:r>
                      <a:endParaRPr lang="en-US" sz="1200" dirty="0"/>
                    </a:p>
                  </a:txBody>
                  <a:tcPr/>
                </a:tc>
                <a:tc>
                  <a:txBody>
                    <a:bodyPr/>
                    <a:lstStyle/>
                    <a:p>
                      <a:r>
                        <a:rPr lang="en-US" sz="1200" dirty="0" smtClean="0"/>
                        <a:t>37</a:t>
                      </a:r>
                      <a:endParaRPr lang="en-US" sz="1200" dirty="0"/>
                    </a:p>
                  </a:txBody>
                  <a:tcPr/>
                </a:tc>
                <a:tc>
                  <a:txBody>
                    <a:bodyPr/>
                    <a:lstStyle/>
                    <a:p>
                      <a:r>
                        <a:rPr lang="en-US" sz="1200" dirty="0" smtClean="0"/>
                        <a:t>28</a:t>
                      </a:r>
                      <a:endParaRPr lang="en-US" sz="1200" dirty="0"/>
                    </a:p>
                  </a:txBody>
                  <a:tcPr/>
                </a:tc>
                <a:tc>
                  <a:txBody>
                    <a:bodyPr/>
                    <a:lstStyle/>
                    <a:p>
                      <a:r>
                        <a:rPr lang="en-US" sz="1200" dirty="0" smtClean="0"/>
                        <a:t>31</a:t>
                      </a:r>
                      <a:endParaRPr lang="en-US" sz="1200" dirty="0"/>
                    </a:p>
                  </a:txBody>
                  <a:tcPr/>
                </a:tc>
                <a:tc>
                  <a:txBody>
                    <a:bodyPr/>
                    <a:lstStyle/>
                    <a:p>
                      <a:r>
                        <a:rPr lang="en-US" sz="1200" dirty="0" smtClean="0"/>
                        <a:t>36</a:t>
                      </a:r>
                      <a:endParaRPr lang="en-US" sz="1200" dirty="0"/>
                    </a:p>
                  </a:txBody>
                  <a:tcPr/>
                </a:tc>
              </a:tr>
            </a:tbl>
          </a:graphicData>
        </a:graphic>
      </p:graphicFrame>
      <p:sp>
        <p:nvSpPr>
          <p:cNvPr id="4" name="Rectangle 3"/>
          <p:cNvSpPr/>
          <p:nvPr/>
        </p:nvSpPr>
        <p:spPr>
          <a:xfrm>
            <a:off x="457200" y="6248400"/>
            <a:ext cx="2912272" cy="369332"/>
          </a:xfrm>
          <a:prstGeom prst="rect">
            <a:avLst/>
          </a:prstGeom>
        </p:spPr>
        <p:txBody>
          <a:bodyPr wrap="none">
            <a:spAutoFit/>
          </a:bodyPr>
          <a:lstStyle/>
          <a:p>
            <a:r>
              <a:rPr lang="en-US" dirty="0" smtClean="0"/>
              <a:t>© Kristen Daniels </a:t>
            </a:r>
            <a:r>
              <a:rPr lang="en-US" dirty="0" err="1" smtClean="0"/>
              <a:t>Dotti</a:t>
            </a:r>
            <a:r>
              <a:rPr lang="en-US" dirty="0" smtClean="0"/>
              <a:t> 2005 </a:t>
            </a:r>
            <a:endParaRPr lang="en-US" dirty="0"/>
          </a:p>
        </p:txBody>
      </p:sp>
    </p:spTree>
    <p:extLst>
      <p:ext uri="{BB962C8B-B14F-4D97-AF65-F5344CB8AC3E}">
        <p14:creationId xmlns:p14="http://schemas.microsoft.com/office/powerpoint/2010/main" val="1533249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7772400" cy="2862322"/>
          </a:xfrm>
          <a:prstGeom prst="rect">
            <a:avLst/>
          </a:prstGeom>
        </p:spPr>
        <p:txBody>
          <a:bodyPr wrap="square">
            <a:spAutoFit/>
          </a:bodyPr>
          <a:lstStyle/>
          <a:p>
            <a:r>
              <a:rPr lang="en-US" dirty="0" smtClean="0"/>
              <a:t>Experiment 3: </a:t>
            </a:r>
          </a:p>
          <a:p>
            <a:r>
              <a:rPr lang="en-US" dirty="0" smtClean="0"/>
              <a:t>A scientist wanted to determine if classical music helped people relax more than </a:t>
            </a:r>
          </a:p>
          <a:p>
            <a:r>
              <a:rPr lang="en-US" dirty="0" smtClean="0"/>
              <a:t>rap music. She asked 1,000 20-year-old men and 1,000 20-year-old women to </a:t>
            </a:r>
          </a:p>
          <a:p>
            <a:r>
              <a:rPr lang="en-US" dirty="0" smtClean="0"/>
              <a:t>participate in her experiment at the same time each day, in the same location </a:t>
            </a:r>
          </a:p>
          <a:p>
            <a:r>
              <a:rPr lang="en-US" dirty="0" smtClean="0"/>
              <a:t>and under the same conditions. She had each person rest on a bed while she </a:t>
            </a:r>
          </a:p>
          <a:p>
            <a:r>
              <a:rPr lang="en-US" dirty="0" smtClean="0"/>
              <a:t>played a classical music recording for 30 seconds and then she asked them to </a:t>
            </a:r>
          </a:p>
          <a:p>
            <a:r>
              <a:rPr lang="en-US" dirty="0" smtClean="0"/>
              <a:t>describe how they felt. She would then repeat this procedure, playing rap music </a:t>
            </a:r>
          </a:p>
          <a:p>
            <a:r>
              <a:rPr lang="en-US" dirty="0" smtClean="0"/>
              <a:t>instead of classical music. She alternated the type of music played first, but she </a:t>
            </a:r>
          </a:p>
          <a:p>
            <a:r>
              <a:rPr lang="en-US" dirty="0" smtClean="0"/>
              <a:t>always used the same sample of classical music and the same sample of rap music.</a:t>
            </a:r>
            <a:endParaRPr lang="en-US" dirty="0"/>
          </a:p>
        </p:txBody>
      </p:sp>
      <p:sp>
        <p:nvSpPr>
          <p:cNvPr id="3" name="Rectangle 2"/>
          <p:cNvSpPr/>
          <p:nvPr/>
        </p:nvSpPr>
        <p:spPr>
          <a:xfrm>
            <a:off x="609600" y="5867400"/>
            <a:ext cx="2912272" cy="369332"/>
          </a:xfrm>
          <a:prstGeom prst="rect">
            <a:avLst/>
          </a:prstGeom>
        </p:spPr>
        <p:txBody>
          <a:bodyPr wrap="none">
            <a:spAutoFit/>
          </a:bodyPr>
          <a:lstStyle/>
          <a:p>
            <a:r>
              <a:rPr lang="en-US" dirty="0" smtClean="0"/>
              <a:t>© Kristen Daniels </a:t>
            </a:r>
            <a:r>
              <a:rPr lang="en-US" dirty="0" err="1" smtClean="0"/>
              <a:t>Dotti</a:t>
            </a:r>
            <a:r>
              <a:rPr lang="en-US" dirty="0" smtClean="0"/>
              <a:t> 2005 </a:t>
            </a:r>
            <a:endParaRPr lang="en-US" dirty="0"/>
          </a:p>
        </p:txBody>
      </p:sp>
    </p:spTree>
    <p:extLst>
      <p:ext uri="{BB962C8B-B14F-4D97-AF65-F5344CB8AC3E}">
        <p14:creationId xmlns:p14="http://schemas.microsoft.com/office/powerpoint/2010/main" val="2855961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9545" y="533400"/>
            <a:ext cx="8001000" cy="2031325"/>
          </a:xfrm>
          <a:prstGeom prst="rect">
            <a:avLst/>
          </a:prstGeom>
        </p:spPr>
        <p:txBody>
          <a:bodyPr wrap="square">
            <a:spAutoFit/>
          </a:bodyPr>
          <a:lstStyle/>
          <a:p>
            <a:r>
              <a:rPr lang="en-US" dirty="0" smtClean="0"/>
              <a:t>Experiment 4: </a:t>
            </a:r>
          </a:p>
          <a:p>
            <a:r>
              <a:rPr lang="en-US" dirty="0" smtClean="0"/>
              <a:t>A scientist wanted to determine which language is the hardest to learn. He </a:t>
            </a:r>
          </a:p>
          <a:p>
            <a:r>
              <a:rPr lang="en-US" dirty="0" smtClean="0"/>
              <a:t>created an experiment using 6,000 African Gray parrots as test subjects. The </a:t>
            </a:r>
          </a:p>
          <a:p>
            <a:r>
              <a:rPr lang="en-US" dirty="0" smtClean="0"/>
              <a:t>parrots were left alone in a room with a tape playing all day and all night. On the </a:t>
            </a:r>
          </a:p>
          <a:p>
            <a:r>
              <a:rPr lang="en-US" dirty="0" smtClean="0"/>
              <a:t>tape was the word “hello” repeated 100 times in a row for each of 20 languages.</a:t>
            </a:r>
          </a:p>
          <a:p>
            <a:r>
              <a:rPr lang="en-US" dirty="0" smtClean="0"/>
              <a:t>Each day the scientist went into the room and checked to see if any of the </a:t>
            </a:r>
          </a:p>
          <a:p>
            <a:r>
              <a:rPr lang="en-US" dirty="0" smtClean="0"/>
              <a:t>parrots had learned any of the languages. </a:t>
            </a:r>
            <a:endParaRPr lang="en-US" dirty="0"/>
          </a:p>
        </p:txBody>
      </p:sp>
      <p:sp>
        <p:nvSpPr>
          <p:cNvPr id="3" name="Rectangle 2"/>
          <p:cNvSpPr/>
          <p:nvPr/>
        </p:nvSpPr>
        <p:spPr>
          <a:xfrm>
            <a:off x="519545" y="6172200"/>
            <a:ext cx="2912272" cy="369332"/>
          </a:xfrm>
          <a:prstGeom prst="rect">
            <a:avLst/>
          </a:prstGeom>
        </p:spPr>
        <p:txBody>
          <a:bodyPr wrap="none">
            <a:spAutoFit/>
          </a:bodyPr>
          <a:lstStyle/>
          <a:p>
            <a:r>
              <a:rPr lang="en-US" dirty="0" smtClean="0"/>
              <a:t>© Kristen Daniels </a:t>
            </a:r>
            <a:r>
              <a:rPr lang="en-US" dirty="0" err="1" smtClean="0"/>
              <a:t>Dotti</a:t>
            </a:r>
            <a:r>
              <a:rPr lang="en-US" dirty="0" smtClean="0"/>
              <a:t> 2005 </a:t>
            </a:r>
            <a:endParaRPr lang="en-US" dirty="0"/>
          </a:p>
        </p:txBody>
      </p:sp>
    </p:spTree>
    <p:extLst>
      <p:ext uri="{BB962C8B-B14F-4D97-AF65-F5344CB8AC3E}">
        <p14:creationId xmlns:p14="http://schemas.microsoft.com/office/powerpoint/2010/main" val="22963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295400"/>
            <a:ext cx="7848600" cy="3785652"/>
          </a:xfrm>
          <a:prstGeom prst="rect">
            <a:avLst/>
          </a:prstGeom>
        </p:spPr>
        <p:txBody>
          <a:bodyPr wrap="square">
            <a:spAutoFit/>
          </a:bodyPr>
          <a:lstStyle/>
          <a:p>
            <a:r>
              <a:rPr lang="en-US" altLang="en-US" sz="2400" dirty="0" smtClean="0">
                <a:solidFill>
                  <a:srgbClr val="000000"/>
                </a:solidFill>
                <a:latin typeface="Calibri" charset="0"/>
              </a:rPr>
              <a:t>Research Plans involve:</a:t>
            </a:r>
          </a:p>
          <a:p>
            <a:endParaRPr lang="en-US" altLang="en-US" sz="2400" dirty="0" smtClean="0">
              <a:solidFill>
                <a:srgbClr val="000000"/>
              </a:solidFill>
              <a:latin typeface="Calibri" charset="0"/>
            </a:endParaRPr>
          </a:p>
          <a:p>
            <a:pPr>
              <a:buSzPct val="45000"/>
              <a:buFont typeface="Arial" charset="0"/>
              <a:buChar char="•"/>
            </a:pPr>
            <a:r>
              <a:rPr lang="en-US" altLang="en-US" sz="2400" dirty="0" smtClean="0">
                <a:solidFill>
                  <a:srgbClr val="000000"/>
                </a:solidFill>
                <a:latin typeface="Calibri" charset="0"/>
              </a:rPr>
              <a:t> finding background information (using scientific journals, internet, books, etc.   </a:t>
            </a:r>
          </a:p>
          <a:p>
            <a:endParaRPr lang="en-US" altLang="en-US" sz="2400" dirty="0" smtClean="0">
              <a:solidFill>
                <a:srgbClr val="000000"/>
              </a:solidFill>
              <a:latin typeface="Calibri" charset="0"/>
            </a:endParaRPr>
          </a:p>
          <a:p>
            <a:pPr>
              <a:buSzPct val="45000"/>
              <a:buFont typeface="Arial" charset="0"/>
              <a:buChar char="•"/>
            </a:pPr>
            <a:r>
              <a:rPr lang="en-US" altLang="en-US" sz="2400" dirty="0" smtClean="0">
                <a:solidFill>
                  <a:srgbClr val="000000"/>
                </a:solidFill>
                <a:latin typeface="Calibri" charset="0"/>
              </a:rPr>
              <a:t>developing a hypothesis (educated guess about what will happen in the experiment</a:t>
            </a:r>
          </a:p>
          <a:p>
            <a:endParaRPr lang="en-US" altLang="en-US" sz="2400" dirty="0" smtClean="0">
              <a:solidFill>
                <a:srgbClr val="000000"/>
              </a:solidFill>
              <a:latin typeface="Calibri" charset="0"/>
            </a:endParaRPr>
          </a:p>
          <a:p>
            <a:pPr>
              <a:buSzPct val="45000"/>
              <a:buFont typeface="Arial" charset="0"/>
              <a:buChar char="•"/>
            </a:pPr>
            <a:r>
              <a:rPr lang="en-US" altLang="en-US" sz="2400" dirty="0" smtClean="0">
                <a:solidFill>
                  <a:srgbClr val="000000"/>
                </a:solidFill>
                <a:latin typeface="Calibri" charset="0"/>
              </a:rPr>
              <a:t>devising an experimental process for testing a hypothesis using a large sample size and a control group</a:t>
            </a:r>
            <a:endParaRPr lang="en-US" altLang="en-US" sz="2400" dirty="0">
              <a:solidFill>
                <a:srgbClr val="000000"/>
              </a:solidFill>
              <a:latin typeface="Calibri" charset="0"/>
            </a:endParaRPr>
          </a:p>
        </p:txBody>
      </p:sp>
    </p:spTree>
    <p:extLst>
      <p:ext uri="{BB962C8B-B14F-4D97-AF65-F5344CB8AC3E}">
        <p14:creationId xmlns:p14="http://schemas.microsoft.com/office/powerpoint/2010/main" val="1122742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2571750" y="1357313"/>
            <a:ext cx="3898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r>
              <a:rPr lang="en-US" altLang="en-US">
                <a:cs typeface="Times New Roman" pitchFamily="18" charset="0"/>
              </a:rPr>
              <a:t>Experimental Design Guide</a:t>
            </a:r>
            <a:endParaRPr lang="en-US" altLang="en-US"/>
          </a:p>
        </p:txBody>
      </p:sp>
      <p:graphicFrame>
        <p:nvGraphicFramePr>
          <p:cNvPr id="2119" name="Group 71"/>
          <p:cNvGraphicFramePr>
            <a:graphicFrameLocks noGrp="1"/>
          </p:cNvGraphicFramePr>
          <p:nvPr/>
        </p:nvGraphicFramePr>
        <p:xfrm>
          <a:off x="1760538" y="1847850"/>
          <a:ext cx="5622925" cy="3657600"/>
        </p:xfrm>
        <a:graphic>
          <a:graphicData uri="http://schemas.openxmlformats.org/drawingml/2006/table">
            <a:tbl>
              <a:tblPr/>
              <a:tblGrid>
                <a:gridCol w="2811462"/>
                <a:gridCol w="2811463"/>
              </a:tblGrid>
              <a:tr h="45720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smtClean="0">
                        <a:ln>
                          <a:noFill/>
                        </a:ln>
                        <a:solidFill>
                          <a:srgbClr val="FF0066"/>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itchFamily="18" charset="0"/>
                          <a:cs typeface="Times New Roman" pitchFamily="18" charset="0"/>
                        </a:rPr>
                        <a:t>What is your hypothesis?</a:t>
                      </a:r>
                      <a:endParaRPr kumimoji="0" lang="en-US" alt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itchFamily="18" charset="0"/>
                          <a:cs typeface="Times New Roman" pitchFamily="18" charset="0"/>
                        </a:rPr>
                        <a:t>The hypothesis should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itchFamily="18" charset="0"/>
                          <a:cs typeface="Times New Roman" pitchFamily="18" charset="0"/>
                        </a:rPr>
                        <a:t>What should change and/or be measured as a result of the experiment?  Make a data table to record the data as they are collected.</a:t>
                      </a:r>
                      <a:endParaRPr kumimoji="0" lang="en-US" alt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7222635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2571750" y="1357313"/>
            <a:ext cx="3898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r>
              <a:rPr lang="en-US" altLang="en-US">
                <a:cs typeface="Times New Roman" pitchFamily="18" charset="0"/>
              </a:rPr>
              <a:t>Experimental Design Guide</a:t>
            </a:r>
            <a:endParaRPr lang="en-US" altLang="en-US"/>
          </a:p>
        </p:txBody>
      </p:sp>
      <p:graphicFrame>
        <p:nvGraphicFramePr>
          <p:cNvPr id="4130" name="Group 34"/>
          <p:cNvGraphicFramePr>
            <a:graphicFrameLocks noGrp="1"/>
          </p:cNvGraphicFramePr>
          <p:nvPr/>
        </p:nvGraphicFramePr>
        <p:xfrm>
          <a:off x="1752600" y="1847850"/>
          <a:ext cx="5630863" cy="4206875"/>
        </p:xfrm>
        <a:graphic>
          <a:graphicData uri="http://schemas.openxmlformats.org/drawingml/2006/table">
            <a:tbl>
              <a:tblPr/>
              <a:tblGrid>
                <a:gridCol w="2816225"/>
                <a:gridCol w="2814638"/>
              </a:tblGrid>
              <a:tr h="155471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smtClean="0">
                        <a:ln>
                          <a:noFill/>
                        </a:ln>
                        <a:solidFill>
                          <a:srgbClr val="FF0066"/>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FF0066"/>
                          </a:solidFill>
                          <a:effectLst/>
                          <a:latin typeface="Times New Roman" pitchFamily="18" charset="0"/>
                          <a:cs typeface="Times New Roman" pitchFamily="18" charset="0"/>
                        </a:rPr>
                        <a:t>What is your hypothesis?</a:t>
                      </a:r>
                      <a:endParaRPr kumimoji="0" lang="en-US" altLang="en-US" sz="2400" b="0" i="0" u="none" strike="noStrike" cap="none" normalizeH="0" baseline="0" smtClean="0">
                        <a:ln>
                          <a:noFill/>
                        </a:ln>
                        <a:solidFill>
                          <a:srgbClr val="FF0066"/>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itchFamily="18" charset="0"/>
                          <a:cs typeface="Times New Roman" pitchFamily="18" charset="0"/>
                        </a:rPr>
                        <a:t>The hypothesis should </a:t>
                      </a:r>
                      <a:r>
                        <a:rPr kumimoji="0" lang="en-US" altLang="en-US" sz="2400" b="0" i="0" u="none" strike="noStrike" cap="none" normalizeH="0" baseline="0" smtClean="0">
                          <a:ln>
                            <a:noFill/>
                          </a:ln>
                          <a:solidFill>
                            <a:srgbClr val="FF0066"/>
                          </a:solidFill>
                          <a:effectLst/>
                          <a:latin typeface="Times New Roman" pitchFamily="18" charset="0"/>
                          <a:cs typeface="Times New Roman" pitchFamily="18" charset="0"/>
                        </a:rPr>
                        <a:t>suggest a possible answer to question</a:t>
                      </a:r>
                      <a:endParaRPr kumimoji="0" lang="en-US" alt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216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rgbClr val="FF0066"/>
                          </a:solidFill>
                          <a:effectLst/>
                          <a:latin typeface="Arial" charset="0"/>
                        </a:rPr>
                        <a:t>What is your dependent variable?</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itchFamily="18" charset="0"/>
                          <a:cs typeface="Times New Roman" pitchFamily="18" charset="0"/>
                        </a:rPr>
                        <a:t>What should change and/or be measured as a result of the experiment?  Make a data table to record the data as they are collected.</a:t>
                      </a:r>
                      <a:endParaRPr kumimoji="0" lang="en-US" altLang="en-US" sz="24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3683949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67" name="Group 47"/>
          <p:cNvGraphicFramePr>
            <a:graphicFrameLocks noGrp="1"/>
          </p:cNvGraphicFramePr>
          <p:nvPr/>
        </p:nvGraphicFramePr>
        <p:xfrm>
          <a:off x="990600" y="457200"/>
          <a:ext cx="7239000" cy="6126468"/>
        </p:xfrm>
        <a:graphic>
          <a:graphicData uri="http://schemas.openxmlformats.org/drawingml/2006/table">
            <a:tbl>
              <a:tblPr/>
              <a:tblGrid>
                <a:gridCol w="3619500"/>
                <a:gridCol w="3619500"/>
              </a:tblGrid>
              <a:tr h="3017364">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itchFamily="18" charset="0"/>
                          <a:cs typeface="Times New Roman" pitchFamily="18" charset="0"/>
                        </a:rPr>
                        <a:t>What is the treatment?  Are you only changing one factor at a time to see its effect?  Will there be several groups with more than one treatment – such as several pH values, colors of light, or temperature?</a:t>
                      </a:r>
                      <a:endParaRPr kumimoji="0" lang="en-US" altLang="en-US" sz="2400" b="0" i="0" u="none" strike="noStrike" cap="none" normalizeH="0" baseline="0" smtClean="0">
                        <a:ln>
                          <a:noFill/>
                        </a:ln>
                        <a:solidFill>
                          <a:schemeClr val="tx1"/>
                        </a:solidFill>
                        <a:effectLst/>
                        <a:latin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20141">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itchFamily="18" charset="0"/>
                          <a:cs typeface="Times New Roman" pitchFamily="18" charset="0"/>
                        </a:rPr>
                        <a:t>What other possible factors may vary that could also affect the results and make your experiment inconclusive?</a:t>
                      </a:r>
                      <a:endParaRPr kumimoji="0" lang="en-US" altLang="en-US" sz="2400" b="0" i="0" u="none" strike="noStrike" cap="none" normalizeH="0" baseline="0" smtClean="0">
                        <a:ln>
                          <a:noFill/>
                        </a:ln>
                        <a:solidFill>
                          <a:schemeClr val="tx1"/>
                        </a:solidFill>
                        <a:effectLst/>
                        <a:latin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8865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itchFamily="18" charset="0"/>
                          <a:cs typeface="Times New Roman" pitchFamily="18" charset="0"/>
                        </a:rPr>
                        <a:t>Make a list of procedures and materials needed to conduct the experiment.</a:t>
                      </a:r>
                      <a:endParaRPr kumimoji="0" lang="en-US" altLang="en-US" sz="2400" b="0" i="0" u="none" strike="noStrike" cap="none" normalizeH="0" baseline="0" smtClean="0">
                        <a:ln>
                          <a:noFill/>
                        </a:ln>
                        <a:solidFill>
                          <a:schemeClr val="tx1"/>
                        </a:solidFill>
                        <a:effectLst/>
                        <a:latin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817686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947</Words>
  <Application>Microsoft Office PowerPoint</Application>
  <PresentationFormat>On-screen Show (4:3)</PresentationFormat>
  <Paragraphs>213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Nancy Sedita</dc:creator>
  <cp:lastModifiedBy>Nancy Sedita</cp:lastModifiedBy>
  <cp:revision>4</cp:revision>
  <dcterms:created xsi:type="dcterms:W3CDTF">2014-09-09T20:18:01Z</dcterms:created>
  <dcterms:modified xsi:type="dcterms:W3CDTF">2014-09-09T20:56:24Z</dcterms:modified>
</cp:coreProperties>
</file>