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F613E3-674B-4F86-88C9-8A0FF7BAAD40}" type="datetimeFigureOut">
              <a:rPr lang="en-US" smtClean="0"/>
              <a:pPr/>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0096F-6DD3-49E2-81C9-F75008FC3FE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F613E3-674B-4F86-88C9-8A0FF7BAAD40}" type="datetimeFigureOut">
              <a:rPr lang="en-US" smtClean="0"/>
              <a:pPr/>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0096F-6DD3-49E2-81C9-F75008FC3F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F613E3-674B-4F86-88C9-8A0FF7BAAD40}" type="datetimeFigureOut">
              <a:rPr lang="en-US" smtClean="0"/>
              <a:pPr/>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0096F-6DD3-49E2-81C9-F75008FC3F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F613E3-674B-4F86-88C9-8A0FF7BAAD40}" type="datetimeFigureOut">
              <a:rPr lang="en-US" smtClean="0"/>
              <a:pPr/>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0096F-6DD3-49E2-81C9-F75008FC3F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F613E3-674B-4F86-88C9-8A0FF7BAAD40}" type="datetimeFigureOut">
              <a:rPr lang="en-US" smtClean="0"/>
              <a:pPr/>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0096F-6DD3-49E2-81C9-F75008FC3FE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F613E3-674B-4F86-88C9-8A0FF7BAAD40}" type="datetimeFigureOut">
              <a:rPr lang="en-US" smtClean="0"/>
              <a:pPr/>
              <a:t>9/30/2013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0096F-6DD3-49E2-81C9-F75008FC3F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F613E3-674B-4F86-88C9-8A0FF7BAAD40}" type="datetimeFigureOut">
              <a:rPr lang="en-US" smtClean="0"/>
              <a:pPr/>
              <a:t>9/30/2013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80096F-6DD3-49E2-81C9-F75008FC3F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F613E3-674B-4F86-88C9-8A0FF7BAAD40}" type="datetimeFigureOut">
              <a:rPr lang="en-US" smtClean="0"/>
              <a:pPr/>
              <a:t>9/30/2013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80096F-6DD3-49E2-81C9-F75008FC3F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F613E3-674B-4F86-88C9-8A0FF7BAAD40}" type="datetimeFigureOut">
              <a:rPr lang="en-US" smtClean="0"/>
              <a:pPr/>
              <a:t>9/30/2013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80096F-6DD3-49E2-81C9-F75008FC3F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F613E3-674B-4F86-88C9-8A0FF7BAAD40}" type="datetimeFigureOut">
              <a:rPr lang="en-US" smtClean="0"/>
              <a:pPr/>
              <a:t>9/30/2013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0096F-6DD3-49E2-81C9-F75008FC3F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F613E3-674B-4F86-88C9-8A0FF7BAAD40}" type="datetimeFigureOut">
              <a:rPr lang="en-US" smtClean="0"/>
              <a:pPr/>
              <a:t>9/30/2013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0096F-6DD3-49E2-81C9-F75008FC3FE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F613E3-674B-4F86-88C9-8A0FF7BAAD40}" type="datetimeFigureOut">
              <a:rPr lang="en-US" smtClean="0"/>
              <a:pPr/>
              <a:t>9/30/2013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80096F-6DD3-49E2-81C9-F75008FC3FE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image" Target="../media/image19.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7800" y="1752600"/>
            <a:ext cx="6019800" cy="646331"/>
          </a:xfrm>
          <a:prstGeom prst="rect">
            <a:avLst/>
          </a:prstGeom>
          <a:noFill/>
        </p:spPr>
        <p:txBody>
          <a:bodyPr wrap="square" rtlCol="0">
            <a:spAutoFit/>
          </a:bodyPr>
          <a:lstStyle/>
          <a:p>
            <a:pPr algn="ctr"/>
            <a:r>
              <a:rPr lang="en-US" sz="3600" dirty="0" smtClean="0"/>
              <a:t>Chemistry of Life</a:t>
            </a:r>
            <a:endParaRPr lang="en-US" sz="3600" dirty="0"/>
          </a:p>
        </p:txBody>
      </p:sp>
      <p:pic>
        <p:nvPicPr>
          <p:cNvPr id="1026" name="Picture 2"/>
          <p:cNvPicPr>
            <a:picLocks noChangeAspect="1" noChangeArrowheads="1"/>
          </p:cNvPicPr>
          <p:nvPr/>
        </p:nvPicPr>
        <p:blipFill>
          <a:blip r:embed="rId2" cstate="print"/>
          <a:srcRect/>
          <a:stretch>
            <a:fillRect/>
          </a:stretch>
        </p:blipFill>
        <p:spPr bwMode="auto">
          <a:xfrm>
            <a:off x="3352800" y="2895600"/>
            <a:ext cx="2151063" cy="25368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762000"/>
            <a:ext cx="7467600" cy="3416320"/>
          </a:xfrm>
          <a:prstGeom prst="rect">
            <a:avLst/>
          </a:prstGeom>
          <a:noFill/>
        </p:spPr>
        <p:txBody>
          <a:bodyPr wrap="square" rtlCol="0">
            <a:spAutoFit/>
          </a:bodyPr>
          <a:lstStyle/>
          <a:p>
            <a:pPr algn="ctr"/>
            <a:r>
              <a:rPr lang="en-US" sz="2400" dirty="0" smtClean="0"/>
              <a:t>Acids and Bases</a:t>
            </a:r>
          </a:p>
          <a:p>
            <a:r>
              <a:rPr lang="en-US" sz="2400" dirty="0" smtClean="0">
                <a:solidFill>
                  <a:srgbClr val="FF0000"/>
                </a:solidFill>
              </a:rPr>
              <a:t>Acids</a:t>
            </a:r>
            <a:r>
              <a:rPr lang="en-US" sz="2400" dirty="0" smtClean="0"/>
              <a:t> are solutions that contain higher concentrations of H</a:t>
            </a:r>
            <a:r>
              <a:rPr lang="en-US" sz="2400" baseline="30000" dirty="0" smtClean="0"/>
              <a:t>+ </a:t>
            </a:r>
            <a:r>
              <a:rPr lang="en-US" sz="2400" dirty="0" smtClean="0"/>
              <a:t> ions than pure water and have pH values below 7.</a:t>
            </a:r>
          </a:p>
          <a:p>
            <a:endParaRPr lang="en-US" sz="2400" dirty="0" smtClean="0"/>
          </a:p>
          <a:p>
            <a:r>
              <a:rPr lang="en-US" sz="2400" dirty="0" smtClean="0">
                <a:solidFill>
                  <a:srgbClr val="FF0000"/>
                </a:solidFill>
              </a:rPr>
              <a:t>Bases</a:t>
            </a:r>
            <a:r>
              <a:rPr lang="en-US" sz="2400" dirty="0" smtClean="0"/>
              <a:t> are solutions that contain lower concentrations of H</a:t>
            </a:r>
            <a:r>
              <a:rPr lang="en-US" sz="2400" baseline="30000" dirty="0" smtClean="0"/>
              <a:t>+ </a:t>
            </a:r>
            <a:r>
              <a:rPr lang="en-US" sz="2400" dirty="0" smtClean="0"/>
              <a:t> ions than pure water and have pH values greater than 7.</a:t>
            </a:r>
          </a:p>
          <a:p>
            <a:endParaRPr lang="en-US" sz="2400" dirty="0" smtClean="0"/>
          </a:p>
          <a:p>
            <a:r>
              <a:rPr lang="en-US" sz="2400" dirty="0" smtClean="0">
                <a:solidFill>
                  <a:srgbClr val="FF0000"/>
                </a:solidFill>
              </a:rPr>
              <a:t>pH scale </a:t>
            </a:r>
            <a:r>
              <a:rPr lang="en-US" sz="2400" dirty="0" smtClean="0"/>
              <a:t>ranges from 0 to 14 with 7 being neutral.</a:t>
            </a:r>
            <a:endParaRPr lang="en-US" sz="2400" dirty="0"/>
          </a:p>
        </p:txBody>
      </p:sp>
      <p:pic>
        <p:nvPicPr>
          <p:cNvPr id="21506" name="Picture 2" descr="http://2.bp.blogspot.com/_M2AQXb9-Bl8/TLhaApFRYuI/AAAAAAAAAMQ/0opdFPVWOpY/s320/phscale.gif"/>
          <p:cNvPicPr>
            <a:picLocks noChangeAspect="1" noChangeArrowheads="1"/>
          </p:cNvPicPr>
          <p:nvPr/>
        </p:nvPicPr>
        <p:blipFill>
          <a:blip r:embed="rId2" cstate="print"/>
          <a:srcRect/>
          <a:stretch>
            <a:fillRect/>
          </a:stretch>
        </p:blipFill>
        <p:spPr bwMode="auto">
          <a:xfrm>
            <a:off x="1752600" y="4724400"/>
            <a:ext cx="4876800" cy="85725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762000"/>
            <a:ext cx="7010400" cy="1569660"/>
          </a:xfrm>
          <a:prstGeom prst="rect">
            <a:avLst/>
          </a:prstGeom>
          <a:noFill/>
        </p:spPr>
        <p:txBody>
          <a:bodyPr wrap="square" rtlCol="0">
            <a:spAutoFit/>
          </a:bodyPr>
          <a:lstStyle/>
          <a:p>
            <a:r>
              <a:rPr lang="en-US" sz="2400" dirty="0" smtClean="0">
                <a:solidFill>
                  <a:srgbClr val="FF0000"/>
                </a:solidFill>
              </a:rPr>
              <a:t>Buffers </a:t>
            </a:r>
            <a:r>
              <a:rPr lang="en-US" sz="2400" dirty="0" smtClean="0"/>
              <a:t>are weak acids or bases that can react with strong acids or bases to prevent sharp, sudden changes in </a:t>
            </a:r>
            <a:r>
              <a:rPr lang="en-US" sz="2400" dirty="0" err="1" smtClean="0"/>
              <a:t>pH.</a:t>
            </a:r>
            <a:r>
              <a:rPr lang="en-US" sz="2400" dirty="0" smtClean="0"/>
              <a:t>  Buffers in our bodies help to control pH levels and maintain </a:t>
            </a:r>
            <a:r>
              <a:rPr lang="en-US" sz="2400" dirty="0" smtClean="0">
                <a:solidFill>
                  <a:srgbClr val="FF0000"/>
                </a:solidFill>
              </a:rPr>
              <a:t>homeostasis.</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905000"/>
            <a:ext cx="7391400" cy="523220"/>
          </a:xfrm>
          <a:prstGeom prst="rect">
            <a:avLst/>
          </a:prstGeom>
          <a:noFill/>
        </p:spPr>
        <p:txBody>
          <a:bodyPr wrap="square" rtlCol="0">
            <a:spAutoFit/>
          </a:bodyPr>
          <a:lstStyle/>
          <a:p>
            <a:pPr algn="ctr"/>
            <a:r>
              <a:rPr lang="en-US" sz="2800" dirty="0" smtClean="0"/>
              <a:t>Chemistry of Carbon</a:t>
            </a:r>
          </a:p>
        </p:txBody>
      </p:sp>
      <p:pic>
        <p:nvPicPr>
          <p:cNvPr id="23554" name="Picture 2" descr="http://www.visionlearning.com/library/modules/mid60/Image/VLObject-792-021205011207.jpg"/>
          <p:cNvPicPr>
            <a:picLocks noChangeAspect="1" noChangeArrowheads="1"/>
          </p:cNvPicPr>
          <p:nvPr/>
        </p:nvPicPr>
        <p:blipFill>
          <a:blip r:embed="rId2" cstate="print"/>
          <a:srcRect/>
          <a:stretch>
            <a:fillRect/>
          </a:stretch>
        </p:blipFill>
        <p:spPr bwMode="auto">
          <a:xfrm>
            <a:off x="3200400" y="3276600"/>
            <a:ext cx="2514600" cy="13716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990600"/>
            <a:ext cx="6858000" cy="1569660"/>
          </a:xfrm>
          <a:prstGeom prst="rect">
            <a:avLst/>
          </a:prstGeom>
          <a:noFill/>
        </p:spPr>
        <p:txBody>
          <a:bodyPr wrap="square" rtlCol="0">
            <a:spAutoFit/>
          </a:bodyPr>
          <a:lstStyle/>
          <a:p>
            <a:r>
              <a:rPr lang="en-US" sz="2400" dirty="0" smtClean="0"/>
              <a:t>Many molecules in living cells are very large and are called </a:t>
            </a:r>
            <a:r>
              <a:rPr lang="en-US" sz="2400" dirty="0" smtClean="0">
                <a:solidFill>
                  <a:srgbClr val="FF0000"/>
                </a:solidFill>
              </a:rPr>
              <a:t>macromolecules</a:t>
            </a:r>
            <a:r>
              <a:rPr lang="en-US" sz="2400" dirty="0" smtClean="0"/>
              <a:t>.  These molecules are formed when individual units called </a:t>
            </a:r>
            <a:r>
              <a:rPr lang="en-US" sz="2400" dirty="0" smtClean="0">
                <a:solidFill>
                  <a:srgbClr val="FF0000"/>
                </a:solidFill>
              </a:rPr>
              <a:t>monomers</a:t>
            </a:r>
            <a:r>
              <a:rPr lang="en-US" sz="2400" dirty="0" smtClean="0"/>
              <a:t> are joined together to form </a:t>
            </a:r>
            <a:r>
              <a:rPr lang="en-US" sz="2400" dirty="0" smtClean="0">
                <a:solidFill>
                  <a:srgbClr val="FF0000"/>
                </a:solidFill>
              </a:rPr>
              <a:t>polymers</a:t>
            </a:r>
            <a:r>
              <a:rPr lang="en-US" sz="2400" dirty="0" smtClean="0"/>
              <a:t>.</a:t>
            </a:r>
            <a:endParaRPr lang="en-US" sz="2400" dirty="0"/>
          </a:p>
        </p:txBody>
      </p:sp>
      <p:pic>
        <p:nvPicPr>
          <p:cNvPr id="25604" name="Picture 4" descr="http://faculty.stcc.edu/AandP/AP/imagesAP1/macromolecules/popbeads.jpg"/>
          <p:cNvPicPr>
            <a:picLocks noChangeAspect="1" noChangeArrowheads="1"/>
          </p:cNvPicPr>
          <p:nvPr/>
        </p:nvPicPr>
        <p:blipFill>
          <a:blip r:embed="rId2" cstate="print"/>
          <a:srcRect/>
          <a:stretch>
            <a:fillRect/>
          </a:stretch>
        </p:blipFill>
        <p:spPr bwMode="auto">
          <a:xfrm>
            <a:off x="1981200" y="3200400"/>
            <a:ext cx="5048250" cy="240982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066800"/>
            <a:ext cx="7010400" cy="2308324"/>
          </a:xfrm>
          <a:prstGeom prst="rect">
            <a:avLst/>
          </a:prstGeom>
          <a:noFill/>
        </p:spPr>
        <p:txBody>
          <a:bodyPr wrap="square" rtlCol="0">
            <a:spAutoFit/>
          </a:bodyPr>
          <a:lstStyle/>
          <a:p>
            <a:r>
              <a:rPr lang="en-US" sz="2400" dirty="0" smtClean="0"/>
              <a:t>Four groups of </a:t>
            </a:r>
            <a:r>
              <a:rPr lang="en-US" sz="2400" dirty="0" smtClean="0">
                <a:solidFill>
                  <a:srgbClr val="FF0000"/>
                </a:solidFill>
              </a:rPr>
              <a:t>organic compounds </a:t>
            </a:r>
            <a:r>
              <a:rPr lang="en-US" sz="2400" dirty="0" smtClean="0"/>
              <a:t>(containing hydrogen and carbon) found in living things are </a:t>
            </a:r>
            <a:r>
              <a:rPr lang="en-US" sz="2400" dirty="0" smtClean="0">
                <a:solidFill>
                  <a:srgbClr val="00B0F0"/>
                </a:solidFill>
              </a:rPr>
              <a:t>carbohydrates</a:t>
            </a:r>
            <a:r>
              <a:rPr lang="en-US" sz="2400" dirty="0" smtClean="0"/>
              <a:t>, </a:t>
            </a:r>
            <a:r>
              <a:rPr lang="en-US" sz="2400" dirty="0" smtClean="0">
                <a:solidFill>
                  <a:srgbClr val="7030A0"/>
                </a:solidFill>
              </a:rPr>
              <a:t>lipids</a:t>
            </a:r>
            <a:r>
              <a:rPr lang="en-US" sz="2400" dirty="0" smtClean="0"/>
              <a:t>, </a:t>
            </a:r>
            <a:r>
              <a:rPr lang="en-US" sz="2400" dirty="0" smtClean="0">
                <a:solidFill>
                  <a:schemeClr val="accent3">
                    <a:lumMod val="75000"/>
                  </a:schemeClr>
                </a:solidFill>
              </a:rPr>
              <a:t>nucleic acids </a:t>
            </a:r>
            <a:r>
              <a:rPr lang="en-US" sz="2400" dirty="0" smtClean="0"/>
              <a:t>and </a:t>
            </a:r>
            <a:r>
              <a:rPr lang="en-US" sz="2400" dirty="0" smtClean="0">
                <a:solidFill>
                  <a:schemeClr val="accent6">
                    <a:lumMod val="75000"/>
                  </a:schemeClr>
                </a:solidFill>
              </a:rPr>
              <a:t>proteins</a:t>
            </a:r>
            <a:r>
              <a:rPr lang="en-US" sz="2400" dirty="0" smtClean="0"/>
              <a:t>.</a:t>
            </a:r>
          </a:p>
          <a:p>
            <a:endParaRPr lang="en-US" sz="2400" dirty="0" smtClean="0"/>
          </a:p>
          <a:p>
            <a:r>
              <a:rPr lang="en-US" sz="2400" dirty="0" smtClean="0">
                <a:solidFill>
                  <a:srgbClr val="00B0F0"/>
                </a:solidFill>
              </a:rPr>
              <a:t>Carbohydrates are used by living things as their main source of energy.</a:t>
            </a:r>
            <a:endParaRPr lang="en-US" sz="2400" dirty="0">
              <a:solidFill>
                <a:srgbClr val="00B0F0"/>
              </a:solidFill>
            </a:endParaRPr>
          </a:p>
        </p:txBody>
      </p:sp>
      <p:pic>
        <p:nvPicPr>
          <p:cNvPr id="26626" name="Picture 2" descr="http://www.goldiesroom.org/Multimedia/Bio_Images/04%20Biochemistry/12%20Structure%20of%20Glucose.jpg"/>
          <p:cNvPicPr>
            <a:picLocks noChangeAspect="1" noChangeArrowheads="1"/>
          </p:cNvPicPr>
          <p:nvPr/>
        </p:nvPicPr>
        <p:blipFill>
          <a:blip r:embed="rId2" cstate="print"/>
          <a:srcRect/>
          <a:stretch>
            <a:fillRect/>
          </a:stretch>
        </p:blipFill>
        <p:spPr bwMode="auto">
          <a:xfrm>
            <a:off x="2057400" y="3429000"/>
            <a:ext cx="4741654" cy="3028949"/>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838200"/>
            <a:ext cx="7315200" cy="4154984"/>
          </a:xfrm>
          <a:prstGeom prst="rect">
            <a:avLst/>
          </a:prstGeom>
          <a:noFill/>
        </p:spPr>
        <p:txBody>
          <a:bodyPr wrap="square" rtlCol="0">
            <a:spAutoFit/>
          </a:bodyPr>
          <a:lstStyle/>
          <a:p>
            <a:r>
              <a:rPr lang="en-US" sz="2400" dirty="0" err="1" smtClean="0">
                <a:solidFill>
                  <a:srgbClr val="FF0000"/>
                </a:solidFill>
              </a:rPr>
              <a:t>Monosaccharides</a:t>
            </a:r>
            <a:r>
              <a:rPr lang="en-US" sz="2400" dirty="0" smtClean="0"/>
              <a:t> </a:t>
            </a:r>
            <a:r>
              <a:rPr lang="en-US" sz="2400" dirty="0" smtClean="0">
                <a:solidFill>
                  <a:srgbClr val="00B0F0"/>
                </a:solidFill>
              </a:rPr>
              <a:t>are single sugar molecules. Examples include glucose, </a:t>
            </a:r>
            <a:r>
              <a:rPr lang="en-US" sz="2400" dirty="0" err="1" smtClean="0">
                <a:solidFill>
                  <a:srgbClr val="00B0F0"/>
                </a:solidFill>
              </a:rPr>
              <a:t>galactose</a:t>
            </a:r>
            <a:r>
              <a:rPr lang="en-US" sz="2400" dirty="0" smtClean="0">
                <a:solidFill>
                  <a:srgbClr val="00B0F0"/>
                </a:solidFill>
              </a:rPr>
              <a:t> (found in milk), and fructose (found in fruits).</a:t>
            </a:r>
          </a:p>
          <a:p>
            <a:endParaRPr lang="en-US" sz="2400" dirty="0" smtClean="0"/>
          </a:p>
          <a:p>
            <a:r>
              <a:rPr lang="en-US" sz="2400" dirty="0" smtClean="0">
                <a:solidFill>
                  <a:srgbClr val="FF0000"/>
                </a:solidFill>
              </a:rPr>
              <a:t>Polysaccharides</a:t>
            </a:r>
            <a:r>
              <a:rPr lang="en-US" sz="2400" dirty="0" smtClean="0"/>
              <a:t> </a:t>
            </a:r>
            <a:r>
              <a:rPr lang="en-US" sz="2400" dirty="0" smtClean="0">
                <a:solidFill>
                  <a:srgbClr val="00B0F0"/>
                </a:solidFill>
              </a:rPr>
              <a:t>are formed by linking together </a:t>
            </a:r>
            <a:r>
              <a:rPr lang="en-US" sz="2400" dirty="0" err="1" smtClean="0">
                <a:solidFill>
                  <a:srgbClr val="00B0F0"/>
                </a:solidFill>
              </a:rPr>
              <a:t>monosaccharides</a:t>
            </a:r>
            <a:r>
              <a:rPr lang="en-US" sz="2400" dirty="0" smtClean="0">
                <a:solidFill>
                  <a:srgbClr val="00B0F0"/>
                </a:solidFill>
              </a:rPr>
              <a:t> in long chains</a:t>
            </a:r>
            <a:r>
              <a:rPr lang="en-US" sz="2400" dirty="0" smtClean="0"/>
              <a:t>.</a:t>
            </a:r>
          </a:p>
          <a:p>
            <a:endParaRPr lang="en-US" sz="2400" dirty="0" smtClean="0"/>
          </a:p>
          <a:p>
            <a:r>
              <a:rPr lang="en-US" sz="2400" dirty="0" smtClean="0">
                <a:solidFill>
                  <a:srgbClr val="00B0F0"/>
                </a:solidFill>
              </a:rPr>
              <a:t>Plants store excess sugar as a polysaccharide called </a:t>
            </a:r>
            <a:r>
              <a:rPr lang="en-US" sz="2400" dirty="0" smtClean="0">
                <a:solidFill>
                  <a:srgbClr val="FF0000"/>
                </a:solidFill>
              </a:rPr>
              <a:t>starch</a:t>
            </a:r>
            <a:r>
              <a:rPr lang="en-US" sz="2400" dirty="0" smtClean="0"/>
              <a:t>.  </a:t>
            </a:r>
            <a:r>
              <a:rPr lang="en-US" sz="2400" dirty="0" smtClean="0">
                <a:solidFill>
                  <a:srgbClr val="00B0F0"/>
                </a:solidFill>
              </a:rPr>
              <a:t>Plants also make another polysaccharide called </a:t>
            </a:r>
            <a:r>
              <a:rPr lang="en-US" sz="2400" dirty="0" smtClean="0">
                <a:solidFill>
                  <a:srgbClr val="FF0000"/>
                </a:solidFill>
              </a:rPr>
              <a:t>cellulose</a:t>
            </a:r>
            <a:r>
              <a:rPr lang="en-US" sz="2400" dirty="0" smtClean="0"/>
              <a:t> </a:t>
            </a:r>
            <a:r>
              <a:rPr lang="en-US" sz="2400" dirty="0" smtClean="0">
                <a:solidFill>
                  <a:srgbClr val="00B0F0"/>
                </a:solidFill>
              </a:rPr>
              <a:t>that forms the cell walls of plant cells and gives them strength and rigidity.</a:t>
            </a:r>
            <a:endParaRPr lang="en-US" sz="2400" dirty="0">
              <a:solidFill>
                <a:srgbClr val="00B0F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762000"/>
            <a:ext cx="7315200" cy="2308324"/>
          </a:xfrm>
          <a:prstGeom prst="rect">
            <a:avLst/>
          </a:prstGeom>
          <a:noFill/>
        </p:spPr>
        <p:txBody>
          <a:bodyPr wrap="square" rtlCol="0">
            <a:spAutoFit/>
          </a:bodyPr>
          <a:lstStyle/>
          <a:p>
            <a:r>
              <a:rPr lang="en-US" sz="2400" dirty="0" smtClean="0">
                <a:solidFill>
                  <a:srgbClr val="FF0000"/>
                </a:solidFill>
              </a:rPr>
              <a:t>Lipids</a:t>
            </a:r>
            <a:r>
              <a:rPr lang="en-US" sz="2400" dirty="0" smtClean="0">
                <a:solidFill>
                  <a:schemeClr val="accent4">
                    <a:lumMod val="75000"/>
                  </a:schemeClr>
                </a:solidFill>
              </a:rPr>
              <a:t> include fats, oils, and waxes.  They can be used to store energy.  Some lipids are important parts of biological membranes and waterproof coverings.</a:t>
            </a:r>
          </a:p>
          <a:p>
            <a:endParaRPr lang="en-US" sz="2400" dirty="0" smtClean="0">
              <a:solidFill>
                <a:schemeClr val="accent4">
                  <a:lumMod val="75000"/>
                </a:schemeClr>
              </a:solidFill>
            </a:endParaRPr>
          </a:p>
          <a:p>
            <a:r>
              <a:rPr lang="en-US" sz="2400" dirty="0" smtClean="0">
                <a:solidFill>
                  <a:schemeClr val="accent4">
                    <a:lumMod val="75000"/>
                  </a:schemeClr>
                </a:solidFill>
              </a:rPr>
              <a:t>Many lipids are formed when a </a:t>
            </a:r>
            <a:r>
              <a:rPr lang="en-US" sz="2400" dirty="0" smtClean="0">
                <a:solidFill>
                  <a:srgbClr val="FF0000"/>
                </a:solidFill>
              </a:rPr>
              <a:t>glycerol molecule </a:t>
            </a:r>
            <a:r>
              <a:rPr lang="en-US" sz="2400" dirty="0" smtClean="0">
                <a:solidFill>
                  <a:schemeClr val="accent4">
                    <a:lumMod val="75000"/>
                  </a:schemeClr>
                </a:solidFill>
              </a:rPr>
              <a:t>combines with compounds called </a:t>
            </a:r>
            <a:r>
              <a:rPr lang="en-US" sz="2400" dirty="0" smtClean="0">
                <a:solidFill>
                  <a:srgbClr val="FF0000"/>
                </a:solidFill>
              </a:rPr>
              <a:t>fatty acids</a:t>
            </a:r>
            <a:r>
              <a:rPr lang="en-US" sz="2400" dirty="0" smtClean="0">
                <a:solidFill>
                  <a:schemeClr val="accent4">
                    <a:lumMod val="75000"/>
                  </a:schemeClr>
                </a:solidFill>
              </a:rPr>
              <a:t>.</a:t>
            </a:r>
            <a:endParaRPr lang="en-US" sz="2400" dirty="0">
              <a:solidFill>
                <a:schemeClr val="accent4">
                  <a:lumMod val="75000"/>
                </a:schemeClr>
              </a:solidFill>
            </a:endParaRPr>
          </a:p>
        </p:txBody>
      </p:sp>
      <p:pic>
        <p:nvPicPr>
          <p:cNvPr id="27650" name="Picture 2" descr="http://www.revisionworld.co.uk/files/triglyceride1.jpg"/>
          <p:cNvPicPr>
            <a:picLocks noChangeAspect="1" noChangeArrowheads="1"/>
          </p:cNvPicPr>
          <p:nvPr/>
        </p:nvPicPr>
        <p:blipFill>
          <a:blip r:embed="rId2" cstate="print"/>
          <a:srcRect/>
          <a:stretch>
            <a:fillRect/>
          </a:stretch>
        </p:blipFill>
        <p:spPr bwMode="auto">
          <a:xfrm>
            <a:off x="1828800" y="3505200"/>
            <a:ext cx="5238750" cy="286702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762000"/>
            <a:ext cx="7467600" cy="1200329"/>
          </a:xfrm>
          <a:prstGeom prst="rect">
            <a:avLst/>
          </a:prstGeom>
          <a:noFill/>
        </p:spPr>
        <p:txBody>
          <a:bodyPr wrap="square" rtlCol="0">
            <a:spAutoFit/>
          </a:bodyPr>
          <a:lstStyle/>
          <a:p>
            <a:r>
              <a:rPr lang="en-US" sz="2400" dirty="0" smtClean="0">
                <a:solidFill>
                  <a:srgbClr val="FF0000"/>
                </a:solidFill>
              </a:rPr>
              <a:t>Nucleic acids </a:t>
            </a:r>
            <a:r>
              <a:rPr lang="en-US" sz="2400" dirty="0" smtClean="0">
                <a:solidFill>
                  <a:schemeClr val="accent3">
                    <a:lumMod val="75000"/>
                  </a:schemeClr>
                </a:solidFill>
              </a:rPr>
              <a:t>are polymers made from individual monomers called nucleotides.  Nucleotides contain a 5-carbon sugar, a phosphate group, and a nitrogenous base.</a:t>
            </a:r>
            <a:endParaRPr lang="en-US" sz="2400" dirty="0">
              <a:solidFill>
                <a:schemeClr val="accent3">
                  <a:lumMod val="75000"/>
                </a:schemeClr>
              </a:solidFill>
            </a:endParaRPr>
          </a:p>
        </p:txBody>
      </p:sp>
      <p:pic>
        <p:nvPicPr>
          <p:cNvPr id="29698" name="Picture 2" descr="http://www.dna-sequencing-service.com/wp-content/uploads/2010/06/dna-structure.gif"/>
          <p:cNvPicPr>
            <a:picLocks noChangeAspect="1" noChangeArrowheads="1"/>
          </p:cNvPicPr>
          <p:nvPr/>
        </p:nvPicPr>
        <p:blipFill>
          <a:blip r:embed="rId2" cstate="print"/>
          <a:srcRect/>
          <a:stretch>
            <a:fillRect/>
          </a:stretch>
        </p:blipFill>
        <p:spPr bwMode="auto">
          <a:xfrm>
            <a:off x="2743200" y="2438400"/>
            <a:ext cx="2857500" cy="2905125"/>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914400"/>
            <a:ext cx="7010400" cy="1200329"/>
          </a:xfrm>
          <a:prstGeom prst="rect">
            <a:avLst/>
          </a:prstGeom>
          <a:noFill/>
        </p:spPr>
        <p:txBody>
          <a:bodyPr wrap="square" rtlCol="0">
            <a:spAutoFit/>
          </a:bodyPr>
          <a:lstStyle/>
          <a:p>
            <a:r>
              <a:rPr lang="en-US" sz="2400" dirty="0" smtClean="0">
                <a:solidFill>
                  <a:schemeClr val="accent3">
                    <a:lumMod val="75000"/>
                  </a:schemeClr>
                </a:solidFill>
              </a:rPr>
              <a:t>Nucleic acids store and transmit hereditary, or genetic, information.  There are two kinds of nucleic acids: RNA and DNA.</a:t>
            </a:r>
            <a:endParaRPr lang="en-US" sz="2400" dirty="0">
              <a:solidFill>
                <a:schemeClr val="accent3">
                  <a:lumMod val="75000"/>
                </a:schemeClr>
              </a:solidFill>
            </a:endParaRPr>
          </a:p>
        </p:txBody>
      </p:sp>
      <p:sp>
        <p:nvSpPr>
          <p:cNvPr id="3" name="TextBox 2"/>
          <p:cNvSpPr txBox="1"/>
          <p:nvPr/>
        </p:nvSpPr>
        <p:spPr>
          <a:xfrm>
            <a:off x="914400" y="2362200"/>
            <a:ext cx="6934200" cy="1569660"/>
          </a:xfrm>
          <a:prstGeom prst="rect">
            <a:avLst/>
          </a:prstGeom>
          <a:noFill/>
        </p:spPr>
        <p:txBody>
          <a:bodyPr wrap="square" rtlCol="0">
            <a:spAutoFit/>
          </a:bodyPr>
          <a:lstStyle/>
          <a:p>
            <a:r>
              <a:rPr lang="en-US" sz="2400" dirty="0" smtClean="0">
                <a:solidFill>
                  <a:srgbClr val="FF0000"/>
                </a:solidFill>
              </a:rPr>
              <a:t>Proteins</a:t>
            </a:r>
            <a:r>
              <a:rPr lang="en-US" sz="2400" dirty="0" smtClean="0">
                <a:solidFill>
                  <a:schemeClr val="accent6">
                    <a:lumMod val="75000"/>
                  </a:schemeClr>
                </a:solidFill>
              </a:rPr>
              <a:t> are polymers of molecules called amino acids.  Amino acids are compounds with an amino group (-NH</a:t>
            </a:r>
            <a:r>
              <a:rPr lang="en-US" sz="2400" baseline="-25000" dirty="0" smtClean="0">
                <a:solidFill>
                  <a:schemeClr val="accent6">
                    <a:lumMod val="75000"/>
                  </a:schemeClr>
                </a:solidFill>
              </a:rPr>
              <a:t>2</a:t>
            </a:r>
            <a:r>
              <a:rPr lang="en-US" sz="2400" dirty="0" smtClean="0">
                <a:solidFill>
                  <a:schemeClr val="accent6">
                    <a:lumMod val="75000"/>
                  </a:schemeClr>
                </a:solidFill>
              </a:rPr>
              <a:t> ) on one end and a carboxyl group (-COOH) on the other end.</a:t>
            </a:r>
            <a:endParaRPr lang="en-US" sz="2400" dirty="0">
              <a:solidFill>
                <a:schemeClr val="accent6">
                  <a:lumMod val="75000"/>
                </a:schemeClr>
              </a:solidFill>
            </a:endParaRPr>
          </a:p>
        </p:txBody>
      </p:sp>
      <p:pic>
        <p:nvPicPr>
          <p:cNvPr id="30722" name="Picture 2" descr="http://protiens.wikispaces.com/file/view/aminoAcidStruc.jpg/33512065/aminoAcidStruc.jpg"/>
          <p:cNvPicPr>
            <a:picLocks noChangeAspect="1" noChangeArrowheads="1"/>
          </p:cNvPicPr>
          <p:nvPr/>
        </p:nvPicPr>
        <p:blipFill>
          <a:blip r:embed="rId2" cstate="print"/>
          <a:srcRect/>
          <a:stretch>
            <a:fillRect/>
          </a:stretch>
        </p:blipFill>
        <p:spPr bwMode="auto">
          <a:xfrm>
            <a:off x="3048000" y="4191000"/>
            <a:ext cx="2286000" cy="2180209"/>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914400"/>
            <a:ext cx="6477000" cy="1569660"/>
          </a:xfrm>
          <a:prstGeom prst="rect">
            <a:avLst/>
          </a:prstGeom>
          <a:noFill/>
        </p:spPr>
        <p:txBody>
          <a:bodyPr wrap="square" rtlCol="0">
            <a:spAutoFit/>
          </a:bodyPr>
          <a:lstStyle/>
          <a:p>
            <a:r>
              <a:rPr lang="en-US" sz="2400" dirty="0" smtClean="0">
                <a:solidFill>
                  <a:schemeClr val="accent6">
                    <a:lumMod val="75000"/>
                  </a:schemeClr>
                </a:solidFill>
              </a:rPr>
              <a:t>Some proteins control the rate of reactions and regulate cell processes.  Some are used to form bones and muscles.  Others transport substances into or out of cells or help fight disease.</a:t>
            </a:r>
            <a:endParaRPr lang="en-US" sz="2400" dirty="0">
              <a:solidFill>
                <a:schemeClr val="accent6">
                  <a:lumMod val="75000"/>
                </a:schemeClr>
              </a:solidFill>
            </a:endParaRPr>
          </a:p>
        </p:txBody>
      </p:sp>
      <p:pic>
        <p:nvPicPr>
          <p:cNvPr id="31746" name="Picture 2" descr="http://www.gbiosciences.com/EducationalUploads/EducationalProductsImages/mediumimages/Protein%20structure.jpg"/>
          <p:cNvPicPr>
            <a:picLocks noChangeAspect="1" noChangeArrowheads="1"/>
          </p:cNvPicPr>
          <p:nvPr/>
        </p:nvPicPr>
        <p:blipFill>
          <a:blip r:embed="rId2" cstate="print"/>
          <a:srcRect/>
          <a:stretch>
            <a:fillRect/>
          </a:stretch>
        </p:blipFill>
        <p:spPr bwMode="auto">
          <a:xfrm>
            <a:off x="2209800" y="2971800"/>
            <a:ext cx="3733800" cy="326571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990600"/>
            <a:ext cx="7162800" cy="3416320"/>
          </a:xfrm>
          <a:prstGeom prst="rect">
            <a:avLst/>
          </a:prstGeom>
          <a:noFill/>
        </p:spPr>
        <p:txBody>
          <a:bodyPr wrap="square" rtlCol="0">
            <a:spAutoFit/>
          </a:bodyPr>
          <a:lstStyle/>
          <a:p>
            <a:r>
              <a:rPr lang="en-US" sz="2400" dirty="0" smtClean="0"/>
              <a:t>All matter is made up of atoms.</a:t>
            </a:r>
          </a:p>
          <a:p>
            <a:endParaRPr lang="en-US" sz="2400" dirty="0"/>
          </a:p>
          <a:p>
            <a:r>
              <a:rPr lang="en-US" sz="2400" dirty="0" smtClean="0"/>
              <a:t>The particles that make up atoms are</a:t>
            </a:r>
          </a:p>
          <a:p>
            <a:pPr>
              <a:buFont typeface="Arial" pitchFamily="34" charset="0"/>
              <a:buChar char="•"/>
            </a:pPr>
            <a:r>
              <a:rPr lang="en-US" sz="2400" dirty="0" smtClean="0"/>
              <a:t>Protons</a:t>
            </a:r>
          </a:p>
          <a:p>
            <a:pPr>
              <a:buFont typeface="Arial" pitchFamily="34" charset="0"/>
              <a:buChar char="•"/>
            </a:pPr>
            <a:r>
              <a:rPr lang="en-US" sz="2400" dirty="0" smtClean="0"/>
              <a:t>Neutrons</a:t>
            </a:r>
          </a:p>
          <a:p>
            <a:pPr>
              <a:buFont typeface="Arial" pitchFamily="34" charset="0"/>
              <a:buChar char="•"/>
            </a:pPr>
            <a:r>
              <a:rPr lang="en-US" sz="2400" dirty="0" smtClean="0"/>
              <a:t>Electrons </a:t>
            </a:r>
          </a:p>
          <a:p>
            <a:pPr>
              <a:buFont typeface="Arial" pitchFamily="34" charset="0"/>
              <a:buChar char="•"/>
            </a:pPr>
            <a:endParaRPr lang="en-US" sz="2400" dirty="0"/>
          </a:p>
          <a:p>
            <a:r>
              <a:rPr lang="en-US" sz="2400" dirty="0" smtClean="0"/>
              <a:t>Protons and Neutrons are found in the nucleus.  Electrons are in motion in the space around the nucleus.</a:t>
            </a:r>
            <a:endParaRPr lang="en-US" sz="2400" dirty="0"/>
          </a:p>
        </p:txBody>
      </p:sp>
      <p:pic>
        <p:nvPicPr>
          <p:cNvPr id="2050" name="Picture 2" descr="http://www.glogster.com/media/4/18/43/23/18432399.gif"/>
          <p:cNvPicPr>
            <a:picLocks noChangeAspect="1" noChangeArrowheads="1"/>
          </p:cNvPicPr>
          <p:nvPr/>
        </p:nvPicPr>
        <p:blipFill>
          <a:blip r:embed="rId2" cstate="print"/>
          <a:srcRect/>
          <a:stretch>
            <a:fillRect/>
          </a:stretch>
        </p:blipFill>
        <p:spPr bwMode="auto">
          <a:xfrm>
            <a:off x="3200400" y="4495800"/>
            <a:ext cx="2560320" cy="21336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914400"/>
            <a:ext cx="7315200" cy="4154984"/>
          </a:xfrm>
          <a:prstGeom prst="rect">
            <a:avLst/>
          </a:prstGeom>
          <a:noFill/>
        </p:spPr>
        <p:txBody>
          <a:bodyPr wrap="square" rtlCol="0">
            <a:spAutoFit/>
          </a:bodyPr>
          <a:lstStyle/>
          <a:p>
            <a:r>
              <a:rPr lang="en-US" sz="2400" dirty="0" smtClean="0">
                <a:solidFill>
                  <a:srgbClr val="FF0000"/>
                </a:solidFill>
              </a:rPr>
              <a:t>Chemical reactions </a:t>
            </a:r>
            <a:r>
              <a:rPr lang="en-US" sz="2400" dirty="0" smtClean="0"/>
              <a:t>are processes that change one set of chemicals into another set of chemicals.</a:t>
            </a:r>
          </a:p>
          <a:p>
            <a:endParaRPr lang="en-US" sz="2400" dirty="0" smtClean="0"/>
          </a:p>
          <a:p>
            <a:r>
              <a:rPr lang="en-US" sz="2400" dirty="0" smtClean="0">
                <a:solidFill>
                  <a:srgbClr val="FF0000"/>
                </a:solidFill>
              </a:rPr>
              <a:t>Reactants</a:t>
            </a:r>
            <a:r>
              <a:rPr lang="en-US" sz="2400" dirty="0" smtClean="0"/>
              <a:t> are the elements or compounds that enter into a chemical reaction.</a:t>
            </a:r>
          </a:p>
          <a:p>
            <a:endParaRPr lang="en-US" sz="2400" dirty="0" smtClean="0"/>
          </a:p>
          <a:p>
            <a:r>
              <a:rPr lang="en-US" sz="2400" dirty="0" smtClean="0">
                <a:solidFill>
                  <a:srgbClr val="FF0000"/>
                </a:solidFill>
              </a:rPr>
              <a:t>Products</a:t>
            </a:r>
            <a:r>
              <a:rPr lang="en-US" sz="2400" dirty="0" smtClean="0"/>
              <a:t> are the elements or compounds that are formed by the chemical reaction.</a:t>
            </a:r>
          </a:p>
          <a:p>
            <a:endParaRPr lang="en-US" sz="2400" dirty="0" smtClean="0"/>
          </a:p>
          <a:p>
            <a:r>
              <a:rPr lang="en-US" sz="2400" dirty="0" smtClean="0"/>
              <a:t>Chemical reactions always involve the breaking of bonds in reactants and the formation of new bonds in products.</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838200"/>
            <a:ext cx="7543800" cy="1569660"/>
          </a:xfrm>
          <a:prstGeom prst="rect">
            <a:avLst/>
          </a:prstGeom>
          <a:noFill/>
        </p:spPr>
        <p:txBody>
          <a:bodyPr wrap="square" rtlCol="0">
            <a:spAutoFit/>
          </a:bodyPr>
          <a:lstStyle/>
          <a:p>
            <a:r>
              <a:rPr lang="en-US" sz="2400" dirty="0" smtClean="0"/>
              <a:t>Chemical reactions that release energy (</a:t>
            </a:r>
            <a:r>
              <a:rPr lang="en-US" sz="2400" dirty="0" smtClean="0">
                <a:solidFill>
                  <a:srgbClr val="FF0000"/>
                </a:solidFill>
              </a:rPr>
              <a:t>exothermic</a:t>
            </a:r>
            <a:r>
              <a:rPr lang="en-US" sz="2400" dirty="0" smtClean="0"/>
              <a:t>) often occur spontaneously.  Chemical reactions that absorb energy (</a:t>
            </a:r>
            <a:r>
              <a:rPr lang="en-US" sz="2400" dirty="0" smtClean="0">
                <a:solidFill>
                  <a:srgbClr val="FF0000"/>
                </a:solidFill>
              </a:rPr>
              <a:t>endothermic</a:t>
            </a:r>
            <a:r>
              <a:rPr lang="en-US" sz="2400" dirty="0" smtClean="0"/>
              <a:t>) will not occur without a source of energy.</a:t>
            </a:r>
            <a:endParaRPr lang="en-US" sz="2400" dirty="0"/>
          </a:p>
        </p:txBody>
      </p:sp>
      <p:pic>
        <p:nvPicPr>
          <p:cNvPr id="32770" name="Picture 2" descr="http://www.sciencecontrol.com/wp-content/uploads/2011/05/Endothermic-vs-Exothermic.gif"/>
          <p:cNvPicPr>
            <a:picLocks noChangeAspect="1" noChangeArrowheads="1"/>
          </p:cNvPicPr>
          <p:nvPr/>
        </p:nvPicPr>
        <p:blipFill>
          <a:blip r:embed="rId2" cstate="print"/>
          <a:srcRect/>
          <a:stretch>
            <a:fillRect/>
          </a:stretch>
        </p:blipFill>
        <p:spPr bwMode="auto">
          <a:xfrm>
            <a:off x="990600" y="2971800"/>
            <a:ext cx="6968216" cy="27432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838200"/>
            <a:ext cx="8153400" cy="2677656"/>
          </a:xfrm>
          <a:prstGeom prst="rect">
            <a:avLst/>
          </a:prstGeom>
          <a:noFill/>
        </p:spPr>
        <p:txBody>
          <a:bodyPr wrap="square" rtlCol="0">
            <a:spAutoFit/>
          </a:bodyPr>
          <a:lstStyle/>
          <a:p>
            <a:r>
              <a:rPr lang="en-US" sz="2400" dirty="0" smtClean="0"/>
              <a:t>A </a:t>
            </a:r>
            <a:r>
              <a:rPr lang="en-US" sz="2400" dirty="0" smtClean="0">
                <a:solidFill>
                  <a:srgbClr val="FF0000"/>
                </a:solidFill>
              </a:rPr>
              <a:t>catalyst </a:t>
            </a:r>
            <a:r>
              <a:rPr lang="en-US" sz="2400" dirty="0" smtClean="0"/>
              <a:t>is a substance that speeds up the rate of a chemical reaction.</a:t>
            </a:r>
          </a:p>
          <a:p>
            <a:endParaRPr lang="en-US" sz="2400" dirty="0" smtClean="0"/>
          </a:p>
          <a:p>
            <a:r>
              <a:rPr lang="en-US" sz="2400" dirty="0" smtClean="0">
                <a:solidFill>
                  <a:srgbClr val="FF0000"/>
                </a:solidFill>
              </a:rPr>
              <a:t>Enzymes </a:t>
            </a:r>
            <a:r>
              <a:rPr lang="en-US" sz="2400" dirty="0" smtClean="0"/>
              <a:t>are proteins that act as biological catalysts.</a:t>
            </a:r>
          </a:p>
          <a:p>
            <a:endParaRPr lang="en-US" sz="2400" dirty="0" smtClean="0"/>
          </a:p>
          <a:p>
            <a:r>
              <a:rPr lang="en-US" sz="2400" dirty="0" smtClean="0"/>
              <a:t>Cells use enzymes to speed up chemical reactions that take place in cells.</a:t>
            </a:r>
            <a:endParaRPr lang="en-US" sz="2400" dirty="0"/>
          </a:p>
        </p:txBody>
      </p:sp>
      <p:pic>
        <p:nvPicPr>
          <p:cNvPr id="34818" name="Picture 2" descr="http://2.bp.blogspot.com/-foJfvcNxy9I/TYNALhyOzrI/AAAAAAAAA4E/gOkWRFoMXek/s1600/Action%2Bof%2BEnzymes%2BGraph.JPG"/>
          <p:cNvPicPr>
            <a:picLocks noChangeAspect="1" noChangeArrowheads="1"/>
          </p:cNvPicPr>
          <p:nvPr/>
        </p:nvPicPr>
        <p:blipFill>
          <a:blip r:embed="rId2" cstate="print"/>
          <a:srcRect/>
          <a:stretch>
            <a:fillRect/>
          </a:stretch>
        </p:blipFill>
        <p:spPr bwMode="auto">
          <a:xfrm>
            <a:off x="2286000" y="3810000"/>
            <a:ext cx="3886200" cy="2561973"/>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2.bp.blogspot.com/_BjNGdE4bEVM/TM2YdOCi65I/AAAAAAAAADQ/BXcHY4jUas8/s1600/blog-enzymes-in-pools.jpg"/>
          <p:cNvPicPr>
            <a:picLocks noChangeAspect="1" noChangeArrowheads="1"/>
          </p:cNvPicPr>
          <p:nvPr/>
        </p:nvPicPr>
        <p:blipFill>
          <a:blip r:embed="rId2" cstate="print"/>
          <a:srcRect/>
          <a:stretch>
            <a:fillRect/>
          </a:stretch>
        </p:blipFill>
        <p:spPr bwMode="auto">
          <a:xfrm>
            <a:off x="2286000" y="1676400"/>
            <a:ext cx="4495800" cy="4286250"/>
          </a:xfrm>
          <a:prstGeom prst="rect">
            <a:avLst/>
          </a:prstGeom>
          <a:noFill/>
        </p:spPr>
      </p:pic>
      <p:sp>
        <p:nvSpPr>
          <p:cNvPr id="3" name="TextBox 2"/>
          <p:cNvSpPr txBox="1"/>
          <p:nvPr/>
        </p:nvSpPr>
        <p:spPr>
          <a:xfrm>
            <a:off x="1143000" y="685800"/>
            <a:ext cx="6781800" cy="461665"/>
          </a:xfrm>
          <a:prstGeom prst="rect">
            <a:avLst/>
          </a:prstGeom>
          <a:noFill/>
        </p:spPr>
        <p:txBody>
          <a:bodyPr wrap="square" rtlCol="0">
            <a:spAutoFit/>
          </a:bodyPr>
          <a:lstStyle/>
          <a:p>
            <a:pPr algn="ctr"/>
            <a:r>
              <a:rPr lang="en-US" sz="2400" dirty="0" smtClean="0"/>
              <a:t>Enzyme Action</a:t>
            </a:r>
            <a:endParaRPr 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914400"/>
            <a:ext cx="7162800" cy="461665"/>
          </a:xfrm>
          <a:prstGeom prst="rect">
            <a:avLst/>
          </a:prstGeom>
          <a:noFill/>
        </p:spPr>
        <p:txBody>
          <a:bodyPr wrap="square" rtlCol="0">
            <a:spAutoFit/>
          </a:bodyPr>
          <a:lstStyle/>
          <a:p>
            <a:r>
              <a:rPr lang="en-US" sz="2400" dirty="0" smtClean="0"/>
              <a:t>Enzymes are affected by pH levels and temperature.</a:t>
            </a:r>
            <a:endParaRPr lang="en-US" sz="2400" dirty="0"/>
          </a:p>
        </p:txBody>
      </p:sp>
      <p:pic>
        <p:nvPicPr>
          <p:cNvPr id="36866" name="Picture 2" descr="http://www.worthington-biochem.com/introbiochem/images/ie22.gif"/>
          <p:cNvPicPr>
            <a:picLocks noChangeAspect="1" noChangeArrowheads="1"/>
          </p:cNvPicPr>
          <p:nvPr/>
        </p:nvPicPr>
        <p:blipFill>
          <a:blip r:embed="rId2" cstate="print"/>
          <a:srcRect/>
          <a:stretch>
            <a:fillRect/>
          </a:stretch>
        </p:blipFill>
        <p:spPr bwMode="auto">
          <a:xfrm>
            <a:off x="685800" y="2133600"/>
            <a:ext cx="3389150" cy="3124200"/>
          </a:xfrm>
          <a:prstGeom prst="rect">
            <a:avLst/>
          </a:prstGeom>
          <a:noFill/>
        </p:spPr>
      </p:pic>
      <p:pic>
        <p:nvPicPr>
          <p:cNvPr id="36868" name="Picture 4" descr="http://www.worthington-biochem.com/introbiochem/images/ie21.gif"/>
          <p:cNvPicPr>
            <a:picLocks noChangeAspect="1" noChangeArrowheads="1"/>
          </p:cNvPicPr>
          <p:nvPr/>
        </p:nvPicPr>
        <p:blipFill>
          <a:blip r:embed="rId3" cstate="print"/>
          <a:srcRect/>
          <a:stretch>
            <a:fillRect/>
          </a:stretch>
        </p:blipFill>
        <p:spPr bwMode="auto">
          <a:xfrm>
            <a:off x="4724400" y="2133600"/>
            <a:ext cx="3389150" cy="31242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990600"/>
            <a:ext cx="6705600" cy="4893647"/>
          </a:xfrm>
          <a:prstGeom prst="rect">
            <a:avLst/>
          </a:prstGeom>
          <a:noFill/>
        </p:spPr>
        <p:txBody>
          <a:bodyPr wrap="square" rtlCol="0">
            <a:spAutoFit/>
          </a:bodyPr>
          <a:lstStyle/>
          <a:p>
            <a:r>
              <a:rPr lang="en-US" sz="2400" dirty="0" smtClean="0"/>
              <a:t>An </a:t>
            </a:r>
            <a:r>
              <a:rPr lang="en-US" sz="2400" dirty="0" smtClean="0">
                <a:solidFill>
                  <a:srgbClr val="FF0000"/>
                </a:solidFill>
              </a:rPr>
              <a:t>element </a:t>
            </a:r>
            <a:r>
              <a:rPr lang="en-US" sz="2400" dirty="0" smtClean="0"/>
              <a:t>is a pure substance that consists of one type of atom.</a:t>
            </a:r>
          </a:p>
          <a:p>
            <a:endParaRPr lang="en-US" sz="2400" dirty="0"/>
          </a:p>
          <a:p>
            <a:r>
              <a:rPr lang="en-US" sz="2400" dirty="0" smtClean="0"/>
              <a:t>The known elements are arranged in a chart called the Periodic Table.</a:t>
            </a:r>
          </a:p>
          <a:p>
            <a:endParaRPr lang="en-US" sz="2400" dirty="0"/>
          </a:p>
          <a:p>
            <a:r>
              <a:rPr lang="en-US" sz="2400" dirty="0" smtClean="0"/>
              <a:t>Atoms of the same element that differ in the number of neutrons are called </a:t>
            </a:r>
            <a:r>
              <a:rPr lang="en-US" sz="2400" dirty="0" smtClean="0">
                <a:solidFill>
                  <a:srgbClr val="FF0000"/>
                </a:solidFill>
              </a:rPr>
              <a:t>isotopes</a:t>
            </a:r>
            <a:r>
              <a:rPr lang="en-US" sz="2400" dirty="0" smtClean="0"/>
              <a:t>.  Some isotopes are radioactive and their nuclei break down and release particles and/or radiation.</a:t>
            </a:r>
          </a:p>
          <a:p>
            <a:endParaRPr lang="en-US" sz="2400" dirty="0"/>
          </a:p>
          <a:p>
            <a:r>
              <a:rPr lang="en-US" sz="2400" dirty="0" smtClean="0"/>
              <a:t>Examples – Carbon-12, Carbon-13, Carbon-14</a:t>
            </a:r>
          </a:p>
          <a:p>
            <a:r>
              <a:rPr lang="en-US" sz="2400" dirty="0" smtClean="0"/>
              <a:t>(See Miller, Levine, p. 36)</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143000"/>
            <a:ext cx="6553200" cy="4154984"/>
          </a:xfrm>
          <a:prstGeom prst="rect">
            <a:avLst/>
          </a:prstGeom>
          <a:noFill/>
        </p:spPr>
        <p:txBody>
          <a:bodyPr wrap="square" rtlCol="0">
            <a:spAutoFit/>
          </a:bodyPr>
          <a:lstStyle/>
          <a:p>
            <a:r>
              <a:rPr lang="en-US" sz="2400" dirty="0" smtClean="0">
                <a:solidFill>
                  <a:srgbClr val="FF0000"/>
                </a:solidFill>
              </a:rPr>
              <a:t>Isotopes</a:t>
            </a:r>
            <a:r>
              <a:rPr lang="en-US" sz="2400" dirty="0" smtClean="0"/>
              <a:t> have the same number of electrons so all the isotopes of an element behave in the same way and have the same chemical properties.</a:t>
            </a:r>
          </a:p>
          <a:p>
            <a:endParaRPr lang="en-US" sz="2400" dirty="0"/>
          </a:p>
          <a:p>
            <a:r>
              <a:rPr lang="en-US" sz="2400" dirty="0" smtClean="0">
                <a:solidFill>
                  <a:srgbClr val="FF0000"/>
                </a:solidFill>
              </a:rPr>
              <a:t>Ions </a:t>
            </a:r>
            <a:r>
              <a:rPr lang="en-US" sz="2400" dirty="0" smtClean="0"/>
              <a:t>are positively or negatively charged atoms.  Some atoms gain or lose electrons and this causes them to have a charge associated with them.</a:t>
            </a:r>
          </a:p>
          <a:p>
            <a:endParaRPr lang="en-US" sz="2400" dirty="0"/>
          </a:p>
          <a:p>
            <a:r>
              <a:rPr lang="en-US" sz="2400" dirty="0" smtClean="0"/>
              <a:t>Ex.  Sodium (Na) loses one electron so it becomes Na</a:t>
            </a:r>
            <a:r>
              <a:rPr lang="en-US" sz="2400" baseline="30000" dirty="0" smtClean="0"/>
              <a:t>+  </a:t>
            </a:r>
            <a:r>
              <a:rPr lang="en-US" sz="2400" dirty="0" smtClean="0"/>
              <a:t> It now has 11 protons, 12 neutrons, and 10 electrons.</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371600"/>
            <a:ext cx="6629400" cy="3785652"/>
          </a:xfrm>
          <a:prstGeom prst="rect">
            <a:avLst/>
          </a:prstGeom>
          <a:noFill/>
        </p:spPr>
        <p:txBody>
          <a:bodyPr wrap="square" rtlCol="0">
            <a:spAutoFit/>
          </a:bodyPr>
          <a:lstStyle/>
          <a:p>
            <a:r>
              <a:rPr lang="en-US" sz="2400" dirty="0" smtClean="0"/>
              <a:t>A </a:t>
            </a:r>
            <a:r>
              <a:rPr lang="en-US" sz="2400" dirty="0" smtClean="0">
                <a:solidFill>
                  <a:srgbClr val="FF0000"/>
                </a:solidFill>
              </a:rPr>
              <a:t>compound </a:t>
            </a:r>
            <a:r>
              <a:rPr lang="en-US" sz="2400" dirty="0" smtClean="0"/>
              <a:t>is a chemical substance that is formed by the combination of two or more elements in a definite ratio (CO</a:t>
            </a:r>
            <a:r>
              <a:rPr lang="en-US" sz="2400" baseline="-25000" dirty="0" smtClean="0"/>
              <a:t>2 </a:t>
            </a:r>
            <a:r>
              <a:rPr lang="en-US" sz="2400" dirty="0" smtClean="0"/>
              <a:t> has 2 oxygen atoms for every 1 carbon atom).</a:t>
            </a:r>
          </a:p>
          <a:p>
            <a:endParaRPr lang="en-US" sz="2400" dirty="0"/>
          </a:p>
          <a:p>
            <a:r>
              <a:rPr lang="en-US" sz="2400" dirty="0" smtClean="0"/>
              <a:t>The properties of compounds are different from the elements that form them.</a:t>
            </a:r>
          </a:p>
          <a:p>
            <a:endParaRPr lang="en-US" sz="2400" dirty="0"/>
          </a:p>
          <a:p>
            <a:r>
              <a:rPr lang="en-US" sz="2400" dirty="0" smtClean="0"/>
              <a:t>Atoms of elements in compounds are held together by </a:t>
            </a:r>
            <a:r>
              <a:rPr lang="en-US" sz="2400" dirty="0" smtClean="0">
                <a:solidFill>
                  <a:srgbClr val="FF0000"/>
                </a:solidFill>
              </a:rPr>
              <a:t>chemical bonds</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914400"/>
            <a:ext cx="6324600" cy="2308324"/>
          </a:xfrm>
          <a:prstGeom prst="rect">
            <a:avLst/>
          </a:prstGeom>
          <a:noFill/>
        </p:spPr>
        <p:txBody>
          <a:bodyPr wrap="square" rtlCol="0">
            <a:spAutoFit/>
          </a:bodyPr>
          <a:lstStyle/>
          <a:p>
            <a:r>
              <a:rPr lang="en-US" sz="2400" dirty="0" smtClean="0"/>
              <a:t>An </a:t>
            </a:r>
            <a:r>
              <a:rPr lang="en-US" sz="2400" dirty="0" smtClean="0">
                <a:solidFill>
                  <a:srgbClr val="FF0000"/>
                </a:solidFill>
              </a:rPr>
              <a:t>ionic bond </a:t>
            </a:r>
            <a:r>
              <a:rPr lang="en-US" sz="2400" dirty="0" smtClean="0"/>
              <a:t>is formed when </a:t>
            </a:r>
            <a:r>
              <a:rPr lang="en-US" sz="2400" smtClean="0"/>
              <a:t>one </a:t>
            </a:r>
            <a:r>
              <a:rPr lang="en-US" sz="2400" smtClean="0"/>
              <a:t>or </a:t>
            </a:r>
            <a:r>
              <a:rPr lang="en-US" sz="2400" dirty="0" smtClean="0"/>
              <a:t>more electrons are transferred from one atom to another.</a:t>
            </a:r>
          </a:p>
          <a:p>
            <a:endParaRPr lang="en-US" sz="2400" dirty="0"/>
          </a:p>
          <a:p>
            <a:r>
              <a:rPr lang="en-US" sz="2400" dirty="0" smtClean="0"/>
              <a:t>A </a:t>
            </a:r>
            <a:r>
              <a:rPr lang="en-US" sz="2400" dirty="0" smtClean="0">
                <a:solidFill>
                  <a:srgbClr val="FF0000"/>
                </a:solidFill>
              </a:rPr>
              <a:t>covalent bond </a:t>
            </a:r>
            <a:r>
              <a:rPr lang="en-US" sz="2400" dirty="0" smtClean="0"/>
              <a:t>is formed when electrons are shared between atoms.</a:t>
            </a:r>
            <a:endParaRPr lang="en-US" sz="2400" dirty="0"/>
          </a:p>
        </p:txBody>
      </p:sp>
      <p:pic>
        <p:nvPicPr>
          <p:cNvPr id="15362" name="Picture 2" descr="http://alevelnotes.com/content_images/i41_Formation-Sodium-Chloride.gif"/>
          <p:cNvPicPr>
            <a:picLocks noChangeAspect="1" noChangeArrowheads="1"/>
          </p:cNvPicPr>
          <p:nvPr/>
        </p:nvPicPr>
        <p:blipFill>
          <a:blip r:embed="rId2" cstate="print"/>
          <a:srcRect/>
          <a:stretch>
            <a:fillRect/>
          </a:stretch>
        </p:blipFill>
        <p:spPr bwMode="auto">
          <a:xfrm>
            <a:off x="762000" y="3352800"/>
            <a:ext cx="2857500" cy="3143250"/>
          </a:xfrm>
          <a:prstGeom prst="rect">
            <a:avLst/>
          </a:prstGeom>
          <a:noFill/>
        </p:spPr>
      </p:pic>
      <p:pic>
        <p:nvPicPr>
          <p:cNvPr id="15364" name="Picture 4" descr="Water Molecule"/>
          <p:cNvPicPr>
            <a:picLocks noChangeAspect="1" noChangeArrowheads="1"/>
          </p:cNvPicPr>
          <p:nvPr/>
        </p:nvPicPr>
        <p:blipFill>
          <a:blip r:embed="rId3" cstate="print"/>
          <a:srcRect/>
          <a:stretch>
            <a:fillRect/>
          </a:stretch>
        </p:blipFill>
        <p:spPr bwMode="auto">
          <a:xfrm>
            <a:off x="4724400" y="3200400"/>
            <a:ext cx="3124200" cy="2724151"/>
          </a:xfrm>
          <a:prstGeom prst="rect">
            <a:avLst/>
          </a:prstGeom>
          <a:noFill/>
        </p:spPr>
      </p:pic>
      <p:sp>
        <p:nvSpPr>
          <p:cNvPr id="5" name="TextBox 4"/>
          <p:cNvSpPr txBox="1"/>
          <p:nvPr/>
        </p:nvSpPr>
        <p:spPr>
          <a:xfrm>
            <a:off x="4953000" y="6172200"/>
            <a:ext cx="2667000" cy="369332"/>
          </a:xfrm>
          <a:prstGeom prst="rect">
            <a:avLst/>
          </a:prstGeom>
          <a:noFill/>
        </p:spPr>
        <p:txBody>
          <a:bodyPr wrap="square" rtlCol="0">
            <a:spAutoFit/>
          </a:bodyPr>
          <a:lstStyle/>
          <a:p>
            <a:pPr algn="ctr"/>
            <a:r>
              <a:rPr lang="en-US" dirty="0" smtClean="0"/>
              <a:t>Covalent Bond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838200"/>
            <a:ext cx="7620000" cy="2308324"/>
          </a:xfrm>
          <a:prstGeom prst="rect">
            <a:avLst/>
          </a:prstGeom>
          <a:noFill/>
        </p:spPr>
        <p:txBody>
          <a:bodyPr wrap="square" rtlCol="0">
            <a:spAutoFit/>
          </a:bodyPr>
          <a:lstStyle/>
          <a:p>
            <a:r>
              <a:rPr lang="en-US" sz="2400" dirty="0" smtClean="0"/>
              <a:t>Water molecules are </a:t>
            </a:r>
            <a:r>
              <a:rPr lang="en-US" sz="2400" dirty="0" smtClean="0">
                <a:solidFill>
                  <a:srgbClr val="FF0000"/>
                </a:solidFill>
              </a:rPr>
              <a:t>polar</a:t>
            </a:r>
            <a:r>
              <a:rPr lang="en-US" sz="2400" dirty="0" smtClean="0"/>
              <a:t> because the hydrogen and oxygen atoms </a:t>
            </a:r>
            <a:r>
              <a:rPr lang="en-US" sz="2400" dirty="0" smtClean="0">
                <a:solidFill>
                  <a:srgbClr val="FF0000"/>
                </a:solidFill>
              </a:rPr>
              <a:t>share electrons unequally</a:t>
            </a:r>
            <a:r>
              <a:rPr lang="en-US" sz="2400" dirty="0" smtClean="0"/>
              <a:t>.  The oxygen atom has a greater attraction for the electrons so they spend more time around the oxygen nucleus.  The </a:t>
            </a:r>
            <a:r>
              <a:rPr lang="en-US" sz="2400" dirty="0" smtClean="0">
                <a:solidFill>
                  <a:srgbClr val="00B0F0"/>
                </a:solidFill>
              </a:rPr>
              <a:t>oxygen atom has a partial negative charge </a:t>
            </a:r>
            <a:r>
              <a:rPr lang="en-US" sz="2400" dirty="0" smtClean="0"/>
              <a:t>and the </a:t>
            </a:r>
            <a:r>
              <a:rPr lang="en-US" sz="2400" dirty="0" smtClean="0">
                <a:solidFill>
                  <a:srgbClr val="7030A0"/>
                </a:solidFill>
              </a:rPr>
              <a:t>hydrogen atoms have a partial positive charge</a:t>
            </a:r>
            <a:r>
              <a:rPr lang="en-US" sz="2400" dirty="0" smtClean="0"/>
              <a:t>.</a:t>
            </a:r>
            <a:endParaRPr lang="en-US" sz="2400" dirty="0"/>
          </a:p>
        </p:txBody>
      </p:sp>
      <p:pic>
        <p:nvPicPr>
          <p:cNvPr id="1026" name="Picture 2" descr="http://course1.winona.edu/sberg/ILLUST/H-bond2.gif"/>
          <p:cNvPicPr>
            <a:picLocks noChangeAspect="1" noChangeArrowheads="1"/>
          </p:cNvPicPr>
          <p:nvPr/>
        </p:nvPicPr>
        <p:blipFill>
          <a:blip r:embed="rId2" cstate="print"/>
          <a:srcRect/>
          <a:stretch>
            <a:fillRect/>
          </a:stretch>
        </p:blipFill>
        <p:spPr bwMode="auto">
          <a:xfrm>
            <a:off x="2590800" y="3200400"/>
            <a:ext cx="3352800" cy="3176759"/>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85800"/>
            <a:ext cx="7162800" cy="3046988"/>
          </a:xfrm>
          <a:prstGeom prst="rect">
            <a:avLst/>
          </a:prstGeom>
          <a:noFill/>
        </p:spPr>
        <p:txBody>
          <a:bodyPr wrap="square" rtlCol="0">
            <a:spAutoFit/>
          </a:bodyPr>
          <a:lstStyle/>
          <a:p>
            <a:pPr algn="ctr"/>
            <a:r>
              <a:rPr lang="en-US" sz="2400" dirty="0" smtClean="0"/>
              <a:t>Adhesion vs. Cohesion</a:t>
            </a:r>
          </a:p>
          <a:p>
            <a:pPr algn="ctr"/>
            <a:endParaRPr lang="en-US" sz="2400" dirty="0" smtClean="0"/>
          </a:p>
          <a:p>
            <a:r>
              <a:rPr lang="en-US" sz="2400" dirty="0" smtClean="0"/>
              <a:t>Cohesion is the attraction between molecules of the same substance.  Because of hydrogen bonding, water is very cohesive.</a:t>
            </a:r>
          </a:p>
          <a:p>
            <a:endParaRPr lang="en-US" sz="2400" dirty="0" smtClean="0"/>
          </a:p>
          <a:p>
            <a:r>
              <a:rPr lang="en-US" sz="2400" dirty="0" smtClean="0"/>
              <a:t>Adhesion is the attraction between molecules of different substances.</a:t>
            </a:r>
          </a:p>
        </p:txBody>
      </p:sp>
      <p:pic>
        <p:nvPicPr>
          <p:cNvPr id="20482" name="Picture 2" descr="http://static.panoramio.com/photos/original/24891039.jpg"/>
          <p:cNvPicPr>
            <a:picLocks noChangeAspect="1" noChangeArrowheads="1"/>
          </p:cNvPicPr>
          <p:nvPr/>
        </p:nvPicPr>
        <p:blipFill>
          <a:blip r:embed="rId2" cstate="print"/>
          <a:srcRect/>
          <a:stretch>
            <a:fillRect/>
          </a:stretch>
        </p:blipFill>
        <p:spPr bwMode="auto">
          <a:xfrm>
            <a:off x="1371600" y="3886200"/>
            <a:ext cx="2146300" cy="2734802"/>
          </a:xfrm>
          <a:prstGeom prst="rect">
            <a:avLst/>
          </a:prstGeom>
          <a:noFill/>
        </p:spPr>
      </p:pic>
      <p:pic>
        <p:nvPicPr>
          <p:cNvPr id="20486" name="Picture 6" descr="http://bioap.wikispaces.com/file/view/adhesion.jpg/107027229/adhesion.jpg"/>
          <p:cNvPicPr>
            <a:picLocks noChangeAspect="1" noChangeArrowheads="1"/>
          </p:cNvPicPr>
          <p:nvPr/>
        </p:nvPicPr>
        <p:blipFill>
          <a:blip r:embed="rId3" cstate="print"/>
          <a:srcRect/>
          <a:stretch>
            <a:fillRect/>
          </a:stretch>
        </p:blipFill>
        <p:spPr bwMode="auto">
          <a:xfrm>
            <a:off x="4495800" y="3886200"/>
            <a:ext cx="2100805" cy="27432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685800"/>
            <a:ext cx="7543800" cy="4893647"/>
          </a:xfrm>
          <a:prstGeom prst="rect">
            <a:avLst/>
          </a:prstGeom>
          <a:noFill/>
        </p:spPr>
        <p:txBody>
          <a:bodyPr wrap="square" rtlCol="0">
            <a:spAutoFit/>
          </a:bodyPr>
          <a:lstStyle/>
          <a:p>
            <a:pPr algn="ctr"/>
            <a:r>
              <a:rPr lang="en-US" sz="2400" dirty="0" smtClean="0"/>
              <a:t>Mixtures</a:t>
            </a:r>
          </a:p>
          <a:p>
            <a:r>
              <a:rPr lang="en-US" sz="2400" dirty="0" smtClean="0"/>
              <a:t>A </a:t>
            </a:r>
            <a:r>
              <a:rPr lang="en-US" sz="2400" dirty="0" smtClean="0">
                <a:solidFill>
                  <a:srgbClr val="FF0000"/>
                </a:solidFill>
              </a:rPr>
              <a:t>mixture</a:t>
            </a:r>
            <a:r>
              <a:rPr lang="en-US" sz="2400" dirty="0" smtClean="0"/>
              <a:t> is a material made up of two or more elements or compounds physically together in the same container but not chemically combined</a:t>
            </a:r>
          </a:p>
          <a:p>
            <a:r>
              <a:rPr lang="en-US" sz="2400" dirty="0" smtClean="0"/>
              <a:t>Ex.  Salt and pepper, tossed salad, salt water</a:t>
            </a:r>
          </a:p>
          <a:p>
            <a:endParaRPr lang="en-US" sz="2400" dirty="0" smtClean="0"/>
          </a:p>
          <a:p>
            <a:r>
              <a:rPr lang="en-US" sz="2400" dirty="0" smtClean="0">
                <a:solidFill>
                  <a:srgbClr val="FF0000"/>
                </a:solidFill>
              </a:rPr>
              <a:t>Solutions</a:t>
            </a:r>
            <a:r>
              <a:rPr lang="en-US" sz="2400" dirty="0" smtClean="0"/>
              <a:t> are mixtures in which the components are evenly distributed.</a:t>
            </a:r>
          </a:p>
          <a:p>
            <a:r>
              <a:rPr lang="en-US" sz="2400" dirty="0" smtClean="0">
                <a:solidFill>
                  <a:srgbClr val="FF0000"/>
                </a:solidFill>
              </a:rPr>
              <a:t>Solute</a:t>
            </a:r>
            <a:r>
              <a:rPr lang="en-US" sz="2400" dirty="0" smtClean="0"/>
              <a:t> – substance that is dissolved (salt)</a:t>
            </a:r>
          </a:p>
          <a:p>
            <a:r>
              <a:rPr lang="en-US" sz="2400" dirty="0" smtClean="0">
                <a:solidFill>
                  <a:srgbClr val="FF0000"/>
                </a:solidFill>
              </a:rPr>
              <a:t>Solvent</a:t>
            </a:r>
            <a:r>
              <a:rPr lang="en-US" sz="2400" dirty="0" smtClean="0"/>
              <a:t> – substance in which the solute dissolves (water)</a:t>
            </a:r>
          </a:p>
          <a:p>
            <a:endParaRPr lang="en-US" sz="2400" dirty="0" smtClean="0"/>
          </a:p>
          <a:p>
            <a:r>
              <a:rPr lang="en-US" sz="2400" dirty="0" smtClean="0">
                <a:solidFill>
                  <a:srgbClr val="FF0000"/>
                </a:solidFill>
              </a:rPr>
              <a:t>Suspensions </a:t>
            </a:r>
            <a:r>
              <a:rPr lang="en-US" sz="2400" dirty="0" smtClean="0"/>
              <a:t>are mixtures that contain a liquid and </a:t>
            </a:r>
            <a:r>
              <a:rPr lang="en-US" sz="2400" dirty="0" err="1" smtClean="0"/>
              <a:t>undissolved</a:t>
            </a:r>
            <a:r>
              <a:rPr lang="en-US" sz="2400" dirty="0" smtClean="0"/>
              <a:t> particles that eventually may settle out.</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988</Words>
  <Application>Microsoft Office PowerPoint</Application>
  <PresentationFormat>On-screen Show (4:3)</PresentationFormat>
  <Paragraphs>85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Tiger PC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Tiger PC</dc:creator>
  <cp:lastModifiedBy>Nancy Sedita</cp:lastModifiedBy>
  <cp:revision>18</cp:revision>
  <dcterms:created xsi:type="dcterms:W3CDTF">2011-07-12T15:36:18Z</dcterms:created>
  <dcterms:modified xsi:type="dcterms:W3CDTF">2013-09-30T13:37:15Z</dcterms:modified>
</cp:coreProperties>
</file>